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7" r:id="rId3"/>
  </p:sldMasterIdLst>
  <p:sldIdLst>
    <p:sldId id="372" r:id="rId4"/>
    <p:sldId id="374" r:id="rId5"/>
    <p:sldId id="375" r:id="rId6"/>
    <p:sldId id="376" r:id="rId7"/>
    <p:sldId id="377" r:id="rId8"/>
    <p:sldId id="378" r:id="rId9"/>
    <p:sldId id="379" r:id="rId10"/>
    <p:sldId id="387" r:id="rId11"/>
    <p:sldId id="380" r:id="rId12"/>
    <p:sldId id="381" r:id="rId13"/>
    <p:sldId id="382" r:id="rId14"/>
    <p:sldId id="383" r:id="rId15"/>
    <p:sldId id="384" r:id="rId16"/>
    <p:sldId id="385" r:id="rId17"/>
    <p:sldId id="38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34" userDrawn="1">
          <p15:clr>
            <a:srgbClr val="A4A3A4"/>
          </p15:clr>
        </p15:guide>
        <p15:guide id="3" orient="horz" pos="3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1EE"/>
    <a:srgbClr val="024A00"/>
    <a:srgbClr val="FF67AE"/>
    <a:srgbClr val="8488DF"/>
    <a:srgbClr val="E62806"/>
    <a:srgbClr val="0D137F"/>
    <a:srgbClr val="323F6B"/>
    <a:srgbClr val="AFB378"/>
    <a:srgbClr val="DB2906"/>
    <a:srgbClr val="F99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92"/>
    <p:restoredTop sz="96327"/>
  </p:normalViewPr>
  <p:slideViewPr>
    <p:cSldViewPr snapToGrid="0" showGuides="1">
      <p:cViewPr varScale="1">
        <p:scale>
          <a:sx n="120" d="100"/>
          <a:sy n="120" d="100"/>
        </p:scale>
        <p:origin x="208" y="264"/>
      </p:cViewPr>
      <p:guideLst>
        <p:guide pos="234"/>
        <p:guide orient="horz" pos="3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6632-BD73-6A4E-A5B5-53A34C872175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3D8-3889-3341-AA82-EDA3D5697E2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6164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6632-BD73-6A4E-A5B5-53A34C872175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3D8-3889-3341-AA82-EDA3D5697E2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9096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6632-BD73-6A4E-A5B5-53A34C872175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3D8-3889-3341-AA82-EDA3D5697E2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43512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6632-BD73-6A4E-A5B5-53A34C872175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3D8-3889-3341-AA82-EDA3D5697E2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67656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6632-BD73-6A4E-A5B5-53A34C872175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3D8-3889-3341-AA82-EDA3D5697E2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41486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63A0-FEC4-4953-7FBF-8F4E0BF9D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8A973-174F-8D1D-B375-A76C69BA4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A2C07-67E2-106B-A364-5ED233FB7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FB6-31BB-E147-A120-3A43C140A69C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36F43-E26D-BF06-1214-5EC9DF8E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85834-60B8-0CEB-1299-A3CE52D84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ED3D-D570-CB43-837E-4CD85DE0149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82096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5D1D-5E00-D2A6-CAF5-DE7259E71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119DD-2B47-FFE5-383E-8773EC4D4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226B8-D27C-3DBB-9839-DB078C65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FB6-31BB-E147-A120-3A43C140A69C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542E3-43DC-FC93-87BD-9C6EB1C94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E58D-1B56-B84E-5352-D5829C149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ED3D-D570-CB43-837E-4CD85DE0149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06573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4CDE4-3143-CB26-BA8B-C8DA2303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51551-5229-9DB3-F1B9-7599D3D69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BFE2-646D-6DA4-B85E-648798476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FB6-31BB-E147-A120-3A43C140A69C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7187C-E575-90EE-649D-50DB73DE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7BE6E-270D-730A-3F1E-7CDF3A99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ED3D-D570-CB43-837E-4CD85DE0149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91078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ED7B9-EA79-4068-C3C5-29107ABE4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ACC9-81C2-71DF-3DAC-F5ABE3491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80FF2-55AE-99EA-29A4-9EE08FBDE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80933-DA8E-E25E-D141-4D8A13D25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FB6-31BB-E147-A120-3A43C140A69C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0CC25-5B03-AB14-0214-7C6553C8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A41C8-FF7E-CEFC-600F-1C037F3C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ED3D-D570-CB43-837E-4CD85DE0149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5425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4F93C-BB46-0893-861D-8D549FB82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E19E4-3FB0-C427-8DD8-E819DA91E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4FD17-7BFB-628F-DCDB-146EC8896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585CE-CA60-79F9-4371-E158DB5BC0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AFC9DD-5C95-D927-C41F-A37DB5E4B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301FE-1736-72E5-1A33-D32C6C27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FB6-31BB-E147-A120-3A43C140A69C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A4EACD-3BA5-C76E-3D6E-9E4240A17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7FDAE9-BCC2-A0D7-F11D-AF8D68760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ED3D-D570-CB43-837E-4CD85DE0149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33134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B50BA-1631-A124-9101-2F0C1C37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79D730-6BD1-8943-67CF-1AA949BA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FB6-31BB-E147-A120-3A43C140A69C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15CA4-FBC9-2C5E-7CB4-EA779A241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F4264-C1A7-AF59-84EB-34A6E0A9A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ED3D-D570-CB43-837E-4CD85DE0149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0919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6632-BD73-6A4E-A5B5-53A34C872175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3D8-3889-3341-AA82-EDA3D5697E2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66150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1DF92D-4CB3-7231-FD27-74E7D00A8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FB6-31BB-E147-A120-3A43C140A69C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2CFBC-52B7-2F64-E5D2-C95EE8E39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480F3-D803-B1F0-853C-BDD0E2CA1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ED3D-D570-CB43-837E-4CD85DE0149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02970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B0934-F9D5-47DF-85D6-52F48D574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EC108-827F-D3D0-F262-5DC99B904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0F23F-938E-3D4F-ED49-2B9E6F07F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A478F-F8A5-0CBD-9BAB-6F4040F9D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FB6-31BB-E147-A120-3A43C140A69C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3E1E9-EB51-C0F4-4260-F0F149AC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EAD33-A0DB-2746-F906-2AC2EEEE9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ED3D-D570-CB43-837E-4CD85DE0149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62619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D4A5-D614-34D9-1543-96B9249EA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675889-CBC8-3835-1AE4-96D5E9E615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6EE8B-6C9A-94CC-FD1F-D681CD737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E5A13-2E28-5A03-4725-8FA01109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FB6-31BB-E147-A120-3A43C140A69C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2A8D3-A58B-CCA9-0477-B36AF59C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C7615-28E2-DD39-0AFC-776F6410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ED3D-D570-CB43-837E-4CD85DE0149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44575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58822-FBD3-8D0A-D976-E04D2E5F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FF05F-18A6-D0C1-2FE2-8A551F6FF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3C62C-C8AC-B418-2D6F-43B77D12B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FB6-31BB-E147-A120-3A43C140A69C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FA280-6DC1-58AF-C42C-7BE0B506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42674-E9D1-585E-C3EF-9B9D60C1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ED3D-D570-CB43-837E-4CD85DE0149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18858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DCE9F9-8851-EE12-2E2A-7ADA61E9B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8ADD8B-644D-299E-26BC-C769B3342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0D6AC-2C7D-9B04-73B9-20843A4A3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FB6-31BB-E147-A120-3A43C140A69C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43AD1-8C94-A92A-391D-9D1C376A1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0E2B-8CF3-F4FA-4471-FA261E76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ED3D-D570-CB43-837E-4CD85DE0149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78362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22015-AD8D-8CBC-6212-9284C6942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71E37-16E0-8015-4EB2-E53C1CD41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FB6-31BB-E147-A120-3A43C140A69C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565C5-016D-4C39-670F-78DDF2321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0112A-3634-BD40-0ED3-36A65701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ED3D-D570-CB43-837E-4CD85DE0149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44300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07A48-5574-098B-5C82-D8A5CEF2B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2177E-E983-77A2-1C36-F55BAB729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A73D7-5C6E-3916-1000-6D3E57AA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3061-FC2F-FE4B-AF96-23ADD02DDEA3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B794B-7441-37BA-3F8E-5E7DA82C7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D97F5-4797-0CC9-2BE6-01CF1E752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9AEE2-5859-B14E-BB96-FB88F1FC6EF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92074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F5293-72A6-BB33-6888-8221AF802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42197-FF9A-C136-C3F9-BD3B61E4E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1B46B-0829-8AF4-2BD8-B191CC8D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3061-FC2F-FE4B-AF96-23ADD02DDEA3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F98AD-B0F3-82B0-9E6E-4FE67721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131A5-2D89-DA9D-2802-6E0EA79C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9AEE2-5859-B14E-BB96-FB88F1FC6EF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545198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33538-1901-99F7-6722-FE27B726A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8A879-F9CE-B3B7-84D7-306C01D80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E4638-0AF3-2C72-D599-926F55B8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3061-FC2F-FE4B-AF96-23ADD02DDEA3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63AD8-0351-E533-6223-BD1BEA971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D3372-4846-819E-7D75-E3928161B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9AEE2-5859-B14E-BB96-FB88F1FC6EF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982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79AE1-9237-3AE6-C335-F82AECCD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0AC49-46CE-CF2F-7836-2414A143E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873B7-3CEB-65EC-11A2-72F13A0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41259-273D-E198-14E0-F8A65E360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3061-FC2F-FE4B-AF96-23ADD02DDEA3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5AE23-9DD3-447B-1640-B4829F3C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87118-FF7D-345F-59BC-58F1DC5A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9AEE2-5859-B14E-BB96-FB88F1FC6EF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13282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B688C-EFB5-772F-6E53-EA5E2AB85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9A3A50-4554-CD2D-8EA0-5DC075C3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6632-BD73-6A4E-A5B5-53A34C872175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CEA2D-3844-78B7-F3EC-6DCDBE57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4A3B3-F824-844B-9358-5A2941E8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3D8-3889-3341-AA82-EDA3D5697E2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84135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14190-3B09-0816-F02D-DB086C232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39466-1510-11A5-AB38-D583FB7E5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9A2B9-10EA-1A22-BCE5-3237C8084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D08E16-4687-79B1-5484-0C654A487F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00A60C-2839-146F-8572-3297906C2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380F4D-8BA5-5855-3818-84354EED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3061-FC2F-FE4B-AF96-23ADD02DDEA3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CE0275-1F52-3C40-6A0E-FBFA20B34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F3B84F-FB4B-2318-693B-D20B3ED4D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9AEE2-5859-B14E-BB96-FB88F1FC6EF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74130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72203-36C0-FEDE-0DB8-0E4B1A18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358CE0-A3C1-F911-14F1-5FAAC3EE3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3061-FC2F-FE4B-AF96-23ADD02DDEA3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F49444-266C-20C7-2B41-22EBA2B5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F7873-8816-C5C8-665F-6C6B3F64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9AEE2-5859-B14E-BB96-FB88F1FC6EF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6897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D70ABD-EA76-1D96-C88F-4D7235754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3061-FC2F-FE4B-AF96-23ADD02DDEA3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923CD-EAC4-D4BD-2561-ABF8CFF5E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0A49B-93B1-FE25-EE1A-BEB6BA5A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9AEE2-5859-B14E-BB96-FB88F1FC6EF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50092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1C350-0E6E-E085-7A54-895E4BD45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5ED93-ACD8-8651-6DE7-F79D8AF11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FD9F8-6BC5-2EBE-1140-0E5DA99EA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FDED5-7D2A-AF30-2891-4872D856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3061-FC2F-FE4B-AF96-23ADD02DDEA3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3ABD6-E1CA-1309-62BA-DFCC8203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559EE9-657A-CC06-0A02-8CA2C11C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9AEE2-5859-B14E-BB96-FB88F1FC6EF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25486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29BF3-48A1-6C40-5AE8-783B16A2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8E582B-E6AF-A55A-8C91-CE150238F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FD6BB-17BE-5B39-C646-9A6672453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739AE-7969-14D9-2EB4-0FDCDA0B3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3061-FC2F-FE4B-AF96-23ADD02DDEA3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F31FE3-7F38-BDC3-1E91-92489EA6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00792-BB77-7A52-27EF-12D298AF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9AEE2-5859-B14E-BB96-FB88F1FC6EF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35457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634F-E7B6-6BF3-6604-833C2A6A2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22630B-C954-62F2-E521-5C98419A4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A456-B88D-70F2-FE72-5E85EA930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3061-FC2F-FE4B-AF96-23ADD02DDEA3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85126-185B-C1A5-4165-6D18A547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8D3A7-F115-D7BD-70B1-67960783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9AEE2-5859-B14E-BB96-FB88F1FC6EF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58518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6A9D1E-39FD-1DE5-94A3-1CD2743ED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7E4AD-AF05-EBAD-11DA-076520FE8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28934-0ABA-C0AF-3C77-7826CE71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3061-FC2F-FE4B-AF96-23ADD02DDEA3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C5F67-B397-DC8E-9F8B-8008F277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45FE1-E7E4-63F8-83E6-DDD8829A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9AEE2-5859-B14E-BB96-FB88F1FC6EF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2781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D14E4-440F-C33F-A993-886E2370D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C0D99E-3E6A-FE0C-B038-9BF05881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6632-BD73-6A4E-A5B5-53A34C872175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FF9260-F72B-498B-5E30-BE6DC0DE2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5D18E-1540-683C-0084-AC8215391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3D8-3889-3341-AA82-EDA3D5697E2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2960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6632-BD73-6A4E-A5B5-53A34C872175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3D8-3889-3341-AA82-EDA3D5697E2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3378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6632-BD73-6A4E-A5B5-53A34C872175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3D8-3889-3341-AA82-EDA3D5697E2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7314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6632-BD73-6A4E-A5B5-53A34C872175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3D8-3889-3341-AA82-EDA3D5697E2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55864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6632-BD73-6A4E-A5B5-53A34C872175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3D8-3889-3341-AA82-EDA3D5697E2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49996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6632-BD73-6A4E-A5B5-53A34C872175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E3D8-3889-3341-AA82-EDA3D5697E2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4845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D6632-BD73-6A4E-A5B5-53A34C872175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0E3D8-3889-3341-AA82-EDA3D5697E2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1250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FC0A77-C07A-883E-BAF7-A3EA0D8D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C0246-2EC5-1981-B60A-8C123A6AA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2C0AB-ADA5-A2A5-ED56-5B67712BA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862FB6-31BB-E147-A120-3A43C140A69C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374AD-4574-0805-4ECB-2A7608E7F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7E96A-DEB1-CB64-EC7D-4423BC7F0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2ED3D-D570-CB43-837E-4CD85DE0149F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1264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A9DEF8-BD2B-F074-EA97-8A8DEAD7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9696B-3779-24E9-81D2-398DD3713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D42C1-AD07-1EFE-762C-148A296DF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473061-FC2F-FE4B-AF96-23ADD02DDEA3}" type="datetimeFigureOut">
              <a:rPr lang="en-DE" smtClean="0"/>
              <a:t>16.01.25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ABAE4-A0FF-DC10-FD1C-9BA4E98B8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AD0E9-5059-CD77-60F8-88A84184D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9AEE2-5859-B14E-BB96-FB88F1FC6EF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6298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5.xml"/><Relationship Id="rId6" Type="http://schemas.openxmlformats.org/officeDocument/2006/relationships/image" Target="../media/image3.emf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2.jp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1.jp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6.jpe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91E67E-63D1-1050-7175-A46BBAAFC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5513ACB-FA89-992C-E60A-0C6C47C37C5B}"/>
              </a:ext>
            </a:extLst>
          </p:cNvPr>
          <p:cNvSpPr/>
          <p:nvPr/>
        </p:nvSpPr>
        <p:spPr>
          <a:xfrm>
            <a:off x="174723" y="249382"/>
            <a:ext cx="5930482" cy="6359236"/>
          </a:xfrm>
          <a:prstGeom prst="roundRect">
            <a:avLst>
              <a:gd name="adj" fmla="val 2961"/>
            </a:avLst>
          </a:prstGeom>
          <a:solidFill>
            <a:schemeClr val="bg1">
              <a:alpha val="75000"/>
            </a:schemeClr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45194EF-5B25-3676-615B-A54D1732FE24}"/>
              </a:ext>
            </a:extLst>
          </p:cNvPr>
          <p:cNvSpPr/>
          <p:nvPr/>
        </p:nvSpPr>
        <p:spPr>
          <a:xfrm>
            <a:off x="6105205" y="249381"/>
            <a:ext cx="5894707" cy="6359236"/>
          </a:xfrm>
          <a:prstGeom prst="roundRect">
            <a:avLst>
              <a:gd name="adj" fmla="val 2961"/>
            </a:avLst>
          </a:prstGeom>
          <a:solidFill>
            <a:schemeClr val="bg1">
              <a:alpha val="75000"/>
            </a:schemeClr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pic>
        <p:nvPicPr>
          <p:cNvPr id="6" name="Picture 5" descr="A blue and black flower&#10;&#10;Description automatically generated">
            <a:extLst>
              <a:ext uri="{FF2B5EF4-FFF2-40B4-BE49-F238E27FC236}">
                <a16:creationId xmlns:a16="http://schemas.microsoft.com/office/drawing/2014/main" id="{BB49713A-135E-FAFE-FA43-70B2E5BEA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51" y="386716"/>
            <a:ext cx="4969126" cy="4969126"/>
          </a:xfrm>
          <a:prstGeom prst="rect">
            <a:avLst/>
          </a:prstGeom>
        </p:spPr>
      </p:pic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B171F08-ACA9-D4B7-059F-17F949C4995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E0044C6-CFDF-6820-7250-65BE87DF42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2">
            <a:extLst>
              <a:ext uri="{FF2B5EF4-FFF2-40B4-BE49-F238E27FC236}">
                <a16:creationId xmlns:a16="http://schemas.microsoft.com/office/drawing/2014/main" id="{DC08760A-2313-3355-906A-00BC2C5D9F43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bg1"/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4B5261-CF3F-99EE-D934-450894DA8C90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bg1"/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985CAF60-5732-6526-677C-9B35629CF987}"/>
              </a:ext>
            </a:extLst>
          </p:cNvPr>
          <p:cNvSpPr txBox="1">
            <a:spLocks/>
          </p:cNvSpPr>
          <p:nvPr/>
        </p:nvSpPr>
        <p:spPr>
          <a:xfrm>
            <a:off x="6212329" y="3891076"/>
            <a:ext cx="5672220" cy="2403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400" dirty="0">
                <a:latin typeface="Arial Nova" panose="020F0502020204030204" pitchFamily="34" charset="0"/>
                <a:ea typeface="Source Sans Pro Semibold" panose="020B0503030403020204" pitchFamily="34" charset="0"/>
                <a:cs typeface="Arial Nova" panose="020F0502020204030204" pitchFamily="34" charset="0"/>
              </a:rPr>
              <a:t>Development of </a:t>
            </a:r>
            <a:r>
              <a:rPr lang="en-GB" sz="2400" dirty="0">
                <a:solidFill>
                  <a:srgbClr val="1821EE"/>
                </a:solidFill>
                <a:latin typeface="Arial Nova" panose="020F0502020204030204" pitchFamily="34" charset="0"/>
                <a:ea typeface="Source Sans Pro Semibold" panose="020B0503030403020204" pitchFamily="34" charset="0"/>
                <a:cs typeface="Arial Nova" panose="020F0502020204030204" pitchFamily="34" charset="0"/>
              </a:rPr>
              <a:t>OVI-719</a:t>
            </a:r>
            <a:r>
              <a:rPr lang="en-GB" sz="2400" dirty="0">
                <a:latin typeface="Arial Nova" panose="020F0502020204030204" pitchFamily="34" charset="0"/>
                <a:ea typeface="Source Sans Pro Semibold" panose="020B0503030403020204" pitchFamily="34" charset="0"/>
                <a:cs typeface="Arial Nova" panose="020F0502020204030204" pitchFamily="34" charset="0"/>
              </a:rPr>
              <a:t>, an oncolytic virus</a:t>
            </a:r>
            <a:r>
              <a:rPr lang="en-GB" sz="2400" dirty="0">
                <a:solidFill>
                  <a:srgbClr val="1821EE"/>
                </a:solidFill>
                <a:latin typeface="Arial Nova" panose="020F0502020204030204" pitchFamily="34" charset="0"/>
                <a:ea typeface="Source Sans Pro Semibold" panose="020B0503030403020204" pitchFamily="34" charset="0"/>
                <a:cs typeface="Arial Nova" panose="020F0502020204030204" pitchFamily="34" charset="0"/>
              </a:rPr>
              <a:t> </a:t>
            </a:r>
            <a:r>
              <a:rPr lang="en-GB" sz="2400" dirty="0">
                <a:latin typeface="Arial Nova" panose="020F0502020204030204" pitchFamily="34" charset="0"/>
                <a:ea typeface="Source Sans Pro Semibold" panose="020B0503030403020204" pitchFamily="34" charset="0"/>
                <a:cs typeface="Arial Nova" panose="020F0502020204030204" pitchFamily="34" charset="0"/>
              </a:rPr>
              <a:t>engineered for GBM therapy.</a:t>
            </a:r>
            <a:endParaRPr lang="en-DE" sz="2400" dirty="0">
              <a:latin typeface="Arial Nova" panose="020F0502020204030204" pitchFamily="34" charset="0"/>
              <a:ea typeface="Source Sans Pro Semibold" panose="020B0503030403020204" pitchFamily="34" charset="0"/>
              <a:cs typeface="Arial Nova" panose="020F0502020204030204" pitchFamily="34" charset="0"/>
            </a:endParaRP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8D70998A-66F8-BC4B-8C3E-07695D1ABF8A}"/>
              </a:ext>
            </a:extLst>
          </p:cNvPr>
          <p:cNvSpPr txBox="1">
            <a:spLocks/>
          </p:cNvSpPr>
          <p:nvPr/>
        </p:nvSpPr>
        <p:spPr>
          <a:xfrm>
            <a:off x="6212328" y="1421832"/>
            <a:ext cx="5672221" cy="2403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4400" dirty="0">
                <a:latin typeface="Arial Nova" panose="020F0502020204030204" pitchFamily="34" charset="0"/>
                <a:ea typeface="Source Sans Pro Semibold" panose="020B0503030403020204" pitchFamily="34" charset="0"/>
                <a:cs typeface="Arial Nova" panose="020F0502020204030204" pitchFamily="34" charset="0"/>
              </a:rPr>
              <a:t>Transforming outcomes for patients with glioblastoma.</a:t>
            </a:r>
            <a:endParaRPr lang="en-DE" sz="4400" dirty="0">
              <a:latin typeface="Arial Nova" panose="020F0502020204030204" pitchFamily="34" charset="0"/>
              <a:ea typeface="Source Sans Pro Semibold" panose="020B0503030403020204" pitchFamily="34" charset="0"/>
              <a:cs typeface="Arial Nova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96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F565B7-252F-D179-8874-F4E37956E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0B1099-2798-43A3-1E8C-BD7E26D053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E289771-1DFE-C00C-D5DE-549A1BAA0B3F}"/>
              </a:ext>
            </a:extLst>
          </p:cNvPr>
          <p:cNvSpPr/>
          <p:nvPr/>
        </p:nvSpPr>
        <p:spPr>
          <a:xfrm>
            <a:off x="6109812" y="2431819"/>
            <a:ext cx="6009994" cy="2876552"/>
          </a:xfrm>
          <a:prstGeom prst="roundRect">
            <a:avLst>
              <a:gd name="adj" fmla="val 2892"/>
            </a:avLst>
          </a:pr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F8D456A-D0D7-D310-80F5-55877AB8826B}"/>
              </a:ext>
            </a:extLst>
          </p:cNvPr>
          <p:cNvSpPr/>
          <p:nvPr/>
        </p:nvSpPr>
        <p:spPr>
          <a:xfrm>
            <a:off x="6105206" y="277959"/>
            <a:ext cx="6009994" cy="2056008"/>
          </a:xfrm>
          <a:prstGeom prst="roundRect">
            <a:avLst>
              <a:gd name="adj" fmla="val 4112"/>
            </a:avLst>
          </a:pr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8227D04-8DD2-C1C6-4F09-948ECBA0AB6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A8CB5BE-F9E7-AB3F-FBBC-AB68185E45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2">
            <a:extLst>
              <a:ext uri="{FF2B5EF4-FFF2-40B4-BE49-F238E27FC236}">
                <a16:creationId xmlns:a16="http://schemas.microsoft.com/office/drawing/2014/main" id="{E4A53FCA-C4DD-B0E5-A645-AA3F861F7DAC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0291ED8-E886-1226-912E-42C39549E1FE}"/>
              </a:ext>
            </a:extLst>
          </p:cNvPr>
          <p:cNvSpPr txBox="1">
            <a:spLocks/>
          </p:cNvSpPr>
          <p:nvPr/>
        </p:nvSpPr>
        <p:spPr>
          <a:xfrm>
            <a:off x="76799" y="1156866"/>
            <a:ext cx="6019201" cy="2984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6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Four Payloads to overcome the Potent Immune Suppression that is a Hallmark of GBM.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6042377-EDBE-64FB-2A7B-DF3912ECE78E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E14CA8-65ED-22B6-38AF-BFECC61D9289}"/>
              </a:ext>
            </a:extLst>
          </p:cNvPr>
          <p:cNvSpPr txBox="1">
            <a:spLocks/>
          </p:cNvSpPr>
          <p:nvPr/>
        </p:nvSpPr>
        <p:spPr>
          <a:xfrm>
            <a:off x="76801" y="249382"/>
            <a:ext cx="6162172" cy="2272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4800" dirty="0">
                <a:solidFill>
                  <a:srgbClr val="1821EE"/>
                </a:solidFill>
                <a:latin typeface="Arial Nova" panose="020B0504020202020204" pitchFamily="34" charset="0"/>
                <a:ea typeface="FSP DEMO - Alfabet SemiBold" pitchFamily="2" charset="0"/>
                <a:cs typeface="Arial" panose="020B0604020202020204" pitchFamily="34" charset="0"/>
              </a:rPr>
              <a:t>Immune Priming</a:t>
            </a:r>
            <a:endParaRPr lang="en-DE" sz="4800" dirty="0">
              <a:solidFill>
                <a:srgbClr val="1821EE"/>
              </a:solidFill>
              <a:latin typeface="Arial Nova" panose="020B0504020202020204" pitchFamily="34" charset="0"/>
              <a:ea typeface="FSP DEMO - Alfabet SemiBold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ue and black flower&#10;&#10;Description automatically generated">
            <a:extLst>
              <a:ext uri="{FF2B5EF4-FFF2-40B4-BE49-F238E27FC236}">
                <a16:creationId xmlns:a16="http://schemas.microsoft.com/office/drawing/2014/main" id="{2681DDBC-F0B5-EAC3-DB4E-D150DDCFA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20" y="6002114"/>
            <a:ext cx="848588" cy="848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E3FF95-488A-9CCE-3B47-711B80675F45}"/>
              </a:ext>
            </a:extLst>
          </p:cNvPr>
          <p:cNvSpPr txBox="1"/>
          <p:nvPr/>
        </p:nvSpPr>
        <p:spPr>
          <a:xfrm>
            <a:off x="6272731" y="405113"/>
            <a:ext cx="4320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sz="2400" b="1" dirty="0">
                <a:latin typeface="Arial Nova" panose="020B0504020202020204" pitchFamily="34" charset="0"/>
                <a:cs typeface="Arial" panose="020B0604020202020204" pitchFamily="34" charset="0"/>
              </a:rPr>
              <a:t>T-cells.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ED901-1D18-5083-CEF8-A24DE392BD45}"/>
              </a:ext>
            </a:extLst>
          </p:cNvPr>
          <p:cNvSpPr txBox="1"/>
          <p:nvPr/>
        </p:nvSpPr>
        <p:spPr>
          <a:xfrm>
            <a:off x="6105205" y="963183"/>
            <a:ext cx="58391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IL-12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: Promotes recruitment and activity of cytotoxic T and NK cells in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tumor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Anti-PD-1 Nanobody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: Inhibits immune checkpoint activation and T cell exhaustion.</a:t>
            </a: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B6369A-4AB7-ABA4-D348-A206F33F5B62}"/>
              </a:ext>
            </a:extLst>
          </p:cNvPr>
          <p:cNvSpPr txBox="1"/>
          <p:nvPr/>
        </p:nvSpPr>
        <p:spPr>
          <a:xfrm>
            <a:off x="6272730" y="2563076"/>
            <a:ext cx="5395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sz="2400" b="1" dirty="0">
                <a:latin typeface="Arial Nova" panose="020B0504020202020204" pitchFamily="34" charset="0"/>
                <a:cs typeface="Arial" panose="020B0604020202020204" pitchFamily="34" charset="0"/>
              </a:rPr>
              <a:t>Immunosuppressive Macrophages.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61DF32-2861-755A-8326-8CA59DDF0A97}"/>
              </a:ext>
            </a:extLst>
          </p:cNvPr>
          <p:cNvSpPr txBox="1"/>
          <p:nvPr/>
        </p:nvSpPr>
        <p:spPr>
          <a:xfrm>
            <a:off x="6105206" y="3192375"/>
            <a:ext cx="58391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HPGD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: Degrades PGE2 to promote DC priming and sensitization to immune therapy1; may inhibit glioma cell proliferation, angiogenesis and limit need for steroids. </a:t>
            </a:r>
          </a:p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" panose="020B0504020202020204" pitchFamily="34" charset="0"/>
              </a:rPr>
              <a:t>Fc-Enhanced TREM-2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" panose="020B0504020202020204" pitchFamily="34" charset="0"/>
              </a:rPr>
              <a:t>mAb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" panose="020B0504020202020204" pitchFamily="34" charset="0"/>
              </a:rPr>
              <a:t>: Inhibits immunosuppressive activity of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" panose="020B0504020202020204" pitchFamily="34" charset="0"/>
              </a:rPr>
              <a:t>tumor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" panose="020B0504020202020204" pitchFamily="34" charset="0"/>
              </a:rPr>
              <a:t> associated macrophages and increases sensitivity to anti- PD-1.</a:t>
            </a:r>
            <a:endParaRPr lang="en-DE" sz="1600" dirty="0">
              <a:solidFill>
                <a:schemeClr val="tx1">
                  <a:lumMod val="65000"/>
                  <a:lumOff val="35000"/>
                </a:schemeClr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28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93ECCF-ECD9-165F-FD50-60D425092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C86E5A-3932-9385-5FAE-ACEE794095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BC91348-BFBF-9EB6-71D3-7B7A66A0152F}"/>
              </a:ext>
            </a:extLst>
          </p:cNvPr>
          <p:cNvSpPr/>
          <p:nvPr/>
        </p:nvSpPr>
        <p:spPr>
          <a:xfrm>
            <a:off x="1638391" y="1828034"/>
            <a:ext cx="5537326" cy="3545384"/>
          </a:xfrm>
          <a:prstGeom prst="roundRect">
            <a:avLst>
              <a:gd name="adj" fmla="val 1773"/>
            </a:avLst>
          </a:prstGeom>
          <a:solidFill>
            <a:schemeClr val="bg1"/>
          </a:solidFill>
          <a:ln w="19050">
            <a:solidFill>
              <a:srgbClr val="024A00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4831CA2-CB21-D894-7B54-270C3F4923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39211F8-ADC2-56E7-1339-29F6396A17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2">
            <a:extLst>
              <a:ext uri="{FF2B5EF4-FFF2-40B4-BE49-F238E27FC236}">
                <a16:creationId xmlns:a16="http://schemas.microsoft.com/office/drawing/2014/main" id="{D223D376-AB8C-E021-9562-433D37A59DA5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397DB74-16DB-FA29-2A1F-7933CB88ADF5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blue and black flower&#10;&#10;Description automatically generated">
            <a:extLst>
              <a:ext uri="{FF2B5EF4-FFF2-40B4-BE49-F238E27FC236}">
                <a16:creationId xmlns:a16="http://schemas.microsoft.com/office/drawing/2014/main" id="{222DFCA6-CC98-188F-B476-A9E8A9223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20" y="6002114"/>
            <a:ext cx="848588" cy="848588"/>
          </a:xfrm>
          <a:prstGeom prst="rect">
            <a:avLst/>
          </a:prstGeom>
        </p:spPr>
      </p:pic>
      <p:pic>
        <p:nvPicPr>
          <p:cNvPr id="6" name="Picture 5" descr="A diagram of a tumor implantation&#10;&#10;Description automatically generated">
            <a:extLst>
              <a:ext uri="{FF2B5EF4-FFF2-40B4-BE49-F238E27FC236}">
                <a16:creationId xmlns:a16="http://schemas.microsoft.com/office/drawing/2014/main" id="{5FB2C862-9462-D358-7732-BC4AF009D0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360" y="1968280"/>
            <a:ext cx="5258691" cy="303253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45CD54A-0EB1-3E77-F590-F063F87F8DBC}"/>
              </a:ext>
            </a:extLst>
          </p:cNvPr>
          <p:cNvSpPr/>
          <p:nvPr/>
        </p:nvSpPr>
        <p:spPr>
          <a:xfrm>
            <a:off x="7335443" y="1828034"/>
            <a:ext cx="4722239" cy="3935362"/>
          </a:xfrm>
          <a:prstGeom prst="roundRect">
            <a:avLst>
              <a:gd name="adj" fmla="val 1773"/>
            </a:avLst>
          </a:prstGeom>
          <a:solidFill>
            <a:schemeClr val="bg1"/>
          </a:solidFill>
          <a:ln w="19050">
            <a:solidFill>
              <a:srgbClr val="024A00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8E01E3-A473-1628-9FB8-62BCE04A9AFB}"/>
              </a:ext>
            </a:extLst>
          </p:cNvPr>
          <p:cNvSpPr txBox="1"/>
          <p:nvPr/>
        </p:nvSpPr>
        <p:spPr>
          <a:xfrm>
            <a:off x="3448884" y="5016297"/>
            <a:ext cx="19163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 err="1">
                <a:latin typeface="Helvetica" pitchFamily="2" charset="0"/>
                <a:ea typeface="FSP DEMO - Alfabet" pitchFamily="2" charset="0"/>
                <a:cs typeface="Arial" panose="020B0604020202020204" pitchFamily="34" charset="0"/>
              </a:rPr>
              <a:t>Giovannoni</a:t>
            </a:r>
            <a:r>
              <a:rPr lang="en-GB" sz="1000" dirty="0">
                <a:latin typeface="Helvetica" pitchFamily="2" charset="0"/>
                <a:ea typeface="FSP DEMO - Alfabet" pitchFamily="2" charset="0"/>
                <a:cs typeface="Arial" panose="020B0604020202020204" pitchFamily="34" charset="0"/>
              </a:rPr>
              <a:t> et al submitted</a:t>
            </a:r>
            <a:endParaRPr lang="en-DE" sz="1000" dirty="0">
              <a:latin typeface="Helvetica" pitchFamily="2" charset="0"/>
              <a:ea typeface="FSP DEMO - Alfabet SemiBold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5A1FCF-CE53-4E5A-09DF-EA734C4FDAA4}"/>
              </a:ext>
            </a:extLst>
          </p:cNvPr>
          <p:cNvSpPr txBox="1"/>
          <p:nvPr/>
        </p:nvSpPr>
        <p:spPr>
          <a:xfrm>
            <a:off x="1638391" y="5409187"/>
            <a:ext cx="4295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dirty="0">
                <a:latin typeface="Arial Nova" panose="020B0504020202020204" pitchFamily="34" charset="0"/>
                <a:cs typeface="Arial" panose="020B0604020202020204" pitchFamily="34" charset="0"/>
              </a:rPr>
              <a:t>OVI-719: </a:t>
            </a:r>
            <a:r>
              <a:rPr lang="en-GB" dirty="0" err="1">
                <a:latin typeface="Arial Nova" panose="020B0504020202020204" pitchFamily="34" charset="0"/>
                <a:cs typeface="Arial" panose="020B0604020202020204" pitchFamily="34" charset="0"/>
              </a:rPr>
              <a:t>egfr</a:t>
            </a:r>
            <a:r>
              <a:rPr lang="en-GB" dirty="0">
                <a:latin typeface="Arial Nova" panose="020B0504020202020204" pitchFamily="34" charset="0"/>
                <a:cs typeface="Arial" panose="020B0604020202020204" pitchFamily="34" charset="0"/>
              </a:rPr>
              <a:t>-targeted hsv-1 armed with il-12, apd-1, </a:t>
            </a:r>
            <a:r>
              <a:rPr lang="en-GB" dirty="0" err="1">
                <a:latin typeface="Arial Nova" panose="020B0504020202020204" pitchFamily="34" charset="0"/>
                <a:cs typeface="Arial" panose="020B0604020202020204" pitchFamily="34" charset="0"/>
              </a:rPr>
              <a:t>hpgd</a:t>
            </a:r>
            <a:r>
              <a:rPr lang="en-GB" dirty="0">
                <a:latin typeface="Arial Nova" panose="020B0504020202020204" pitchFamily="34" charset="0"/>
                <a:cs typeface="Arial" panose="020B0604020202020204" pitchFamily="34" charset="0"/>
              </a:rPr>
              <a:t> &amp; aTREM2.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CFDDD0-E131-126F-57B8-B0FBFB35997C}"/>
              </a:ext>
            </a:extLst>
          </p:cNvPr>
          <p:cNvSpPr txBox="1"/>
          <p:nvPr/>
        </p:nvSpPr>
        <p:spPr>
          <a:xfrm>
            <a:off x="7335443" y="5807397"/>
            <a:ext cx="4722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dirty="0">
                <a:latin typeface="Arial Nova" panose="020B0504020202020204" pitchFamily="34" charset="0"/>
                <a:cs typeface="Arial" panose="020B0604020202020204" pitchFamily="34" charset="0"/>
              </a:rPr>
              <a:t>G47∆ (</a:t>
            </a:r>
            <a:r>
              <a:rPr lang="en-GB" dirty="0" err="1">
                <a:latin typeface="Arial Nova" panose="020B0504020202020204" pitchFamily="34" charset="0"/>
                <a:cs typeface="Arial" panose="020B0604020202020204" pitchFamily="34" charset="0"/>
              </a:rPr>
              <a:t>delytact</a:t>
            </a:r>
            <a:r>
              <a:rPr lang="en-GB" dirty="0">
                <a:latin typeface="Arial Nova" panose="020B0504020202020204" pitchFamily="34" charset="0"/>
                <a:cs typeface="Arial" panose="020B0604020202020204" pitchFamily="34" charset="0"/>
              </a:rPr>
              <a:t>) &amp; can-3110 have no complete responses in ct2a-n model.</a:t>
            </a:r>
            <a:r>
              <a:rPr lang="en-GB" baseline="30000" dirty="0">
                <a:latin typeface="Arial Nova" panose="020B0504020202020204" pitchFamily="34" charset="0"/>
                <a:cs typeface="Arial" panose="020B0604020202020204" pitchFamily="34" charset="0"/>
              </a:rPr>
              <a:t>1,2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FCCF9-00B1-07D1-96C5-0569BE990F4A}"/>
              </a:ext>
            </a:extLst>
          </p:cNvPr>
          <p:cNvSpPr txBox="1">
            <a:spLocks/>
          </p:cNvSpPr>
          <p:nvPr/>
        </p:nvSpPr>
        <p:spPr>
          <a:xfrm>
            <a:off x="76801" y="249383"/>
            <a:ext cx="9385854" cy="547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200000"/>
              <a:buNone/>
            </a:pPr>
            <a:r>
              <a:rPr lang="en-GB" sz="3600" dirty="0">
                <a:solidFill>
                  <a:srgbClr val="1821EE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Improved Survival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3F17112-ED73-99B3-D0F9-36B0A6D444A8}"/>
              </a:ext>
            </a:extLst>
          </p:cNvPr>
          <p:cNvSpPr txBox="1">
            <a:spLocks/>
          </p:cNvSpPr>
          <p:nvPr/>
        </p:nvSpPr>
        <p:spPr>
          <a:xfrm>
            <a:off x="76801" y="837795"/>
            <a:ext cx="9385854" cy="848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200000"/>
              <a:buNone/>
            </a:pPr>
            <a:r>
              <a:rPr lang="en-GB" sz="2400" dirty="0">
                <a:latin typeface="Arial Nova" panose="020B0504020202020204" pitchFamily="34" charset="0"/>
                <a:cs typeface="Arial" panose="020B0604020202020204" pitchFamily="34" charset="0"/>
              </a:rPr>
              <a:t>Superior Efficacy vs. </a:t>
            </a:r>
            <a:r>
              <a:rPr lang="en-GB" sz="2400" dirty="0" err="1">
                <a:latin typeface="Arial Nova" panose="020B0504020202020204" pitchFamily="34" charset="0"/>
                <a:cs typeface="Arial" panose="020B0604020202020204" pitchFamily="34" charset="0"/>
              </a:rPr>
              <a:t>Delytact</a:t>
            </a:r>
            <a:r>
              <a:rPr lang="en-GB" sz="2400" dirty="0">
                <a:latin typeface="Arial Nova" panose="020B0504020202020204" pitchFamily="34" charset="0"/>
                <a:cs typeface="Arial" panose="020B0604020202020204" pitchFamily="34" charset="0"/>
              </a:rPr>
              <a:t> in GBM model.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3E065B-C30C-BB81-69D8-413DAE1EFB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8648" y="1968279"/>
            <a:ext cx="4263241" cy="30480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9292AC-6D7A-5DFF-A037-E3B8ABE2E76A}"/>
              </a:ext>
            </a:extLst>
          </p:cNvPr>
          <p:cNvSpPr txBox="1"/>
          <p:nvPr/>
        </p:nvSpPr>
        <p:spPr>
          <a:xfrm>
            <a:off x="7578648" y="5064261"/>
            <a:ext cx="362737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000" dirty="0"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Barnard et al., Neurosurgery. 2012.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000" dirty="0"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Saha et al., Cancer Cell 2017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000" dirty="0"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Jackson et al., Molecular Therapy </a:t>
            </a:r>
            <a:r>
              <a:rPr lang="en-GB" sz="1000" dirty="0" err="1"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Oncolytics</a:t>
            </a:r>
            <a:r>
              <a:rPr lang="en-GB" sz="1000" dirty="0"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  2021</a:t>
            </a:r>
            <a:endParaRPr lang="en-DE" sz="1000" dirty="0">
              <a:latin typeface="Arial Nova" panose="020B0504020202020204" pitchFamily="34" charset="0"/>
              <a:ea typeface="FSP DEMO - Alfabe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76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A80E24-8A34-F7AF-DEBD-3134C70DD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9865DE-FE99-3AF3-1DD3-32EE4B82E2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1A0F8BA-6E0C-9DBA-3FCE-81CC4975755B}"/>
              </a:ext>
            </a:extLst>
          </p:cNvPr>
          <p:cNvSpPr/>
          <p:nvPr/>
        </p:nvSpPr>
        <p:spPr>
          <a:xfrm>
            <a:off x="6109812" y="2984140"/>
            <a:ext cx="6009994" cy="2876552"/>
          </a:xfrm>
          <a:prstGeom prst="roundRect">
            <a:avLst>
              <a:gd name="adj" fmla="val 2669"/>
            </a:avLst>
          </a:pr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5B96062-211B-C4FD-3713-BB6FEEF61BB9}"/>
              </a:ext>
            </a:extLst>
          </p:cNvPr>
          <p:cNvSpPr/>
          <p:nvPr/>
        </p:nvSpPr>
        <p:spPr>
          <a:xfrm>
            <a:off x="6105206" y="277959"/>
            <a:ext cx="6009994" cy="2636906"/>
          </a:xfrm>
          <a:prstGeom prst="roundRect">
            <a:avLst>
              <a:gd name="adj" fmla="val 3253"/>
            </a:avLst>
          </a:pr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ACC6C97-F489-9078-C74D-42E4A4B0469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35AAC4E-2F66-F6C9-508E-0830377ADB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2">
            <a:extLst>
              <a:ext uri="{FF2B5EF4-FFF2-40B4-BE49-F238E27FC236}">
                <a16:creationId xmlns:a16="http://schemas.microsoft.com/office/drawing/2014/main" id="{BFDB03E4-15A6-A83D-435B-DA12976E5FF0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EF7C505-8452-499E-EC40-2902BED39F1A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1654BC4-4FB4-16BB-6770-96A7332057D4}"/>
              </a:ext>
            </a:extLst>
          </p:cNvPr>
          <p:cNvSpPr txBox="1">
            <a:spLocks/>
          </p:cNvSpPr>
          <p:nvPr/>
        </p:nvSpPr>
        <p:spPr>
          <a:xfrm>
            <a:off x="76801" y="249382"/>
            <a:ext cx="5617417" cy="2272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4800" dirty="0">
                <a:solidFill>
                  <a:srgbClr val="1821EE"/>
                </a:solidFill>
                <a:latin typeface="Arial Nova" panose="020B0504020202020204" pitchFamily="34" charset="0"/>
                <a:ea typeface="FSP DEMO - Alfabet SemiBold" pitchFamily="2" charset="0"/>
                <a:cs typeface="Arial" panose="020B0604020202020204" pitchFamily="34" charset="0"/>
              </a:rPr>
              <a:t>Path to IND</a:t>
            </a:r>
            <a:endParaRPr lang="en-DE" sz="4800" dirty="0">
              <a:latin typeface="Arial Nova" panose="020B0504020202020204" pitchFamily="34" charset="0"/>
              <a:ea typeface="FSP DEMO - Alfabet SemiBold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ue and black flower&#10;&#10;Description automatically generated">
            <a:extLst>
              <a:ext uri="{FF2B5EF4-FFF2-40B4-BE49-F238E27FC236}">
                <a16:creationId xmlns:a16="http://schemas.microsoft.com/office/drawing/2014/main" id="{2CA24475-FA74-57F7-AE3F-2233A2BA3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20" y="6002114"/>
            <a:ext cx="848588" cy="848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3501AF-B6D6-747B-A7F8-DCB086A45A05}"/>
              </a:ext>
            </a:extLst>
          </p:cNvPr>
          <p:cNvSpPr txBox="1"/>
          <p:nvPr/>
        </p:nvSpPr>
        <p:spPr>
          <a:xfrm>
            <a:off x="6260031" y="415503"/>
            <a:ext cx="43207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sz="2400" b="1" dirty="0">
                <a:latin typeface="Arial Nova" panose="020B0504020202020204" pitchFamily="34" charset="0"/>
                <a:cs typeface="Arial" panose="020B0604020202020204" pitchFamily="34" charset="0"/>
              </a:rPr>
              <a:t>Drug Candidate to IND path defined.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913BED-CDE0-9E36-98D0-755A0854C8BF}"/>
              </a:ext>
            </a:extLst>
          </p:cNvPr>
          <p:cNvSpPr txBox="1"/>
          <p:nvPr/>
        </p:nvSpPr>
        <p:spPr>
          <a:xfrm>
            <a:off x="6105205" y="1313011"/>
            <a:ext cx="58391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Regulatory feedback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obtained during the development of ex-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Oncorus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assets (2 PIND and IND between 2017-2021).</a:t>
            </a:r>
          </a:p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FDA agreement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to use surrogate virus encoding mouse transgenes.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7EF3A1-1BCB-4557-45C6-D9EA50D6574D}"/>
              </a:ext>
            </a:extLst>
          </p:cNvPr>
          <p:cNvSpPr txBox="1"/>
          <p:nvPr/>
        </p:nvSpPr>
        <p:spPr>
          <a:xfrm>
            <a:off x="6260030" y="3153497"/>
            <a:ext cx="5395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sz="2400" b="1" dirty="0">
                <a:latin typeface="Arial Nova" panose="020B0504020202020204" pitchFamily="34" charset="0"/>
                <a:cs typeface="Arial" panose="020B0604020202020204" pitchFamily="34" charset="0"/>
              </a:rPr>
              <a:t>IND enabling studies.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D11C45-E296-B42C-D68C-41AF0F248C61}"/>
              </a:ext>
            </a:extLst>
          </p:cNvPr>
          <p:cNvSpPr txBox="1"/>
          <p:nvPr/>
        </p:nvSpPr>
        <p:spPr>
          <a:xfrm>
            <a:off x="6105206" y="3719296"/>
            <a:ext cx="58391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Single IC injection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in HSV sensitive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Balb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/c mice (GLP).</a:t>
            </a:r>
          </a:p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Single IT injection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in orthotopically implanted GBM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tumor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model (near GLP).</a:t>
            </a:r>
          </a:p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Endpoints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(clinical observation, chemistry,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hematology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pathology, virus biodistribution, transgene plasma concentration).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4C720-EAAB-CD93-304A-47A7DA00B8E3}"/>
              </a:ext>
            </a:extLst>
          </p:cNvPr>
          <p:cNvSpPr txBox="1">
            <a:spLocks/>
          </p:cNvSpPr>
          <p:nvPr/>
        </p:nvSpPr>
        <p:spPr>
          <a:xfrm>
            <a:off x="76800" y="1156866"/>
            <a:ext cx="5839144" cy="2984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6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Based on Previous Extensive Regulatory Interactions.</a:t>
            </a:r>
          </a:p>
        </p:txBody>
      </p:sp>
    </p:spTree>
    <p:extLst>
      <p:ext uri="{BB962C8B-B14F-4D97-AF65-F5344CB8AC3E}">
        <p14:creationId xmlns:p14="http://schemas.microsoft.com/office/powerpoint/2010/main" val="329206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4593D6-2CAB-622F-4CDD-A0C854C43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9EDB41-6D54-4073-513A-9087D27339EF}"/>
              </a:ext>
            </a:extLst>
          </p:cNvPr>
          <p:cNvSpPr/>
          <p:nvPr/>
        </p:nvSpPr>
        <p:spPr>
          <a:xfrm>
            <a:off x="328618" y="1059205"/>
            <a:ext cx="11534760" cy="464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9462468-D60A-DA08-6021-683FBE22C28C}"/>
              </a:ext>
            </a:extLst>
          </p:cNvPr>
          <p:cNvSpPr/>
          <p:nvPr/>
        </p:nvSpPr>
        <p:spPr>
          <a:xfrm>
            <a:off x="171420" y="933893"/>
            <a:ext cx="11862084" cy="5181849"/>
          </a:xfrm>
          <a:prstGeom prst="roundRect">
            <a:avLst>
              <a:gd name="adj" fmla="val 2657"/>
            </a:avLst>
          </a:prstGeom>
          <a:solidFill>
            <a:schemeClr val="bg1">
              <a:alpha val="75000"/>
            </a:schemeClr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B7F17D6-4A33-3B34-1B0C-872B7442E8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B41B76-F03E-ABAD-7394-25419979A5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2">
            <a:extLst>
              <a:ext uri="{FF2B5EF4-FFF2-40B4-BE49-F238E27FC236}">
                <a16:creationId xmlns:a16="http://schemas.microsoft.com/office/drawing/2014/main" id="{82DDF725-7AD6-EDE6-A46B-AC2751D191E0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bg1"/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A85E4E-F279-CA5E-B89D-B8E576D4868F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bg1"/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124ACDB-B5BB-064B-45A8-BDE7C1439939}"/>
              </a:ext>
            </a:extLst>
          </p:cNvPr>
          <p:cNvSpPr txBox="1">
            <a:spLocks/>
          </p:cNvSpPr>
          <p:nvPr/>
        </p:nvSpPr>
        <p:spPr>
          <a:xfrm>
            <a:off x="76800" y="249383"/>
            <a:ext cx="7812055" cy="680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600" dirty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OVI-719 IND within two years.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1A1FB361-CFCC-082C-7398-7FAED1CA0AB6}"/>
              </a:ext>
            </a:extLst>
          </p:cNvPr>
          <p:cNvGraphicFramePr>
            <a:graphicFrameLocks/>
          </p:cNvGraphicFramePr>
          <p:nvPr/>
        </p:nvGraphicFramePr>
        <p:xfrm>
          <a:off x="328618" y="1059205"/>
          <a:ext cx="11534760" cy="4355834"/>
        </p:xfrm>
        <a:graphic>
          <a:graphicData uri="http://schemas.openxmlformats.org/drawingml/2006/table">
            <a:tbl>
              <a:tblPr firstRow="1" bandRow="1"/>
              <a:tblGrid>
                <a:gridCol w="1441845">
                  <a:extLst>
                    <a:ext uri="{9D8B030D-6E8A-4147-A177-3AD203B41FA5}">
                      <a16:colId xmlns:a16="http://schemas.microsoft.com/office/drawing/2014/main" val="2919739365"/>
                    </a:ext>
                  </a:extLst>
                </a:gridCol>
                <a:gridCol w="1441845">
                  <a:extLst>
                    <a:ext uri="{9D8B030D-6E8A-4147-A177-3AD203B41FA5}">
                      <a16:colId xmlns:a16="http://schemas.microsoft.com/office/drawing/2014/main" val="2831985144"/>
                    </a:ext>
                  </a:extLst>
                </a:gridCol>
                <a:gridCol w="1441845">
                  <a:extLst>
                    <a:ext uri="{9D8B030D-6E8A-4147-A177-3AD203B41FA5}">
                      <a16:colId xmlns:a16="http://schemas.microsoft.com/office/drawing/2014/main" val="1403191408"/>
                    </a:ext>
                  </a:extLst>
                </a:gridCol>
                <a:gridCol w="1441845">
                  <a:extLst>
                    <a:ext uri="{9D8B030D-6E8A-4147-A177-3AD203B41FA5}">
                      <a16:colId xmlns:a16="http://schemas.microsoft.com/office/drawing/2014/main" val="2453863431"/>
                    </a:ext>
                  </a:extLst>
                </a:gridCol>
                <a:gridCol w="1441845">
                  <a:extLst>
                    <a:ext uri="{9D8B030D-6E8A-4147-A177-3AD203B41FA5}">
                      <a16:colId xmlns:a16="http://schemas.microsoft.com/office/drawing/2014/main" val="2438654231"/>
                    </a:ext>
                  </a:extLst>
                </a:gridCol>
                <a:gridCol w="1441845">
                  <a:extLst>
                    <a:ext uri="{9D8B030D-6E8A-4147-A177-3AD203B41FA5}">
                      <a16:colId xmlns:a16="http://schemas.microsoft.com/office/drawing/2014/main" val="2029233077"/>
                    </a:ext>
                  </a:extLst>
                </a:gridCol>
                <a:gridCol w="1441845">
                  <a:extLst>
                    <a:ext uri="{9D8B030D-6E8A-4147-A177-3AD203B41FA5}">
                      <a16:colId xmlns:a16="http://schemas.microsoft.com/office/drawing/2014/main" val="1359097526"/>
                    </a:ext>
                  </a:extLst>
                </a:gridCol>
                <a:gridCol w="1441845">
                  <a:extLst>
                    <a:ext uri="{9D8B030D-6E8A-4147-A177-3AD203B41FA5}">
                      <a16:colId xmlns:a16="http://schemas.microsoft.com/office/drawing/2014/main" val="3975346473"/>
                    </a:ext>
                  </a:extLst>
                </a:gridCol>
              </a:tblGrid>
              <a:tr h="2410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Q1</a:t>
                      </a: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6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Q2</a:t>
                      </a: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6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Q3</a:t>
                      </a: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6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Q4</a:t>
                      </a: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6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Q5</a:t>
                      </a: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6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Q6</a:t>
                      </a: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6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</a:rPr>
                        <a:t>Q7</a:t>
                      </a: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6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Q8</a:t>
                      </a: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6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184702"/>
                  </a:ext>
                </a:extLst>
              </a:tr>
              <a:tr h="411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0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424752"/>
                  </a:ext>
                </a:extLst>
              </a:tr>
            </a:tbl>
          </a:graphicData>
        </a:graphic>
      </p:graphicFrame>
      <p:sp>
        <p:nvSpPr>
          <p:cNvPr id="17" name="Diamond 16">
            <a:extLst>
              <a:ext uri="{FF2B5EF4-FFF2-40B4-BE49-F238E27FC236}">
                <a16:creationId xmlns:a16="http://schemas.microsoft.com/office/drawing/2014/main" id="{5C3AB370-5CDB-5AD1-4A76-13C12A6BF98F}"/>
              </a:ext>
            </a:extLst>
          </p:cNvPr>
          <p:cNvSpPr/>
          <p:nvPr/>
        </p:nvSpPr>
        <p:spPr>
          <a:xfrm>
            <a:off x="6258892" y="5468682"/>
            <a:ext cx="198926" cy="198926"/>
          </a:xfrm>
          <a:prstGeom prst="diamond">
            <a:avLst/>
          </a:prstGeom>
          <a:solidFill>
            <a:srgbClr val="E62806"/>
          </a:solidFill>
          <a:ln w="25400" cap="flat" cmpd="sng" algn="ctr">
            <a:solidFill>
              <a:srgbClr val="FFFFFF">
                <a:lumMod val="65000"/>
                <a:alpha val="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57632-C700-9A72-9C04-5B2446ECAA56}"/>
              </a:ext>
            </a:extLst>
          </p:cNvPr>
          <p:cNvCxnSpPr>
            <a:cxnSpLocks/>
          </p:cNvCxnSpPr>
          <p:nvPr/>
        </p:nvCxnSpPr>
        <p:spPr>
          <a:xfrm>
            <a:off x="7112022" y="3355171"/>
            <a:ext cx="0" cy="2194560"/>
          </a:xfrm>
          <a:prstGeom prst="line">
            <a:avLst/>
          </a:prstGeom>
          <a:noFill/>
          <a:ln w="12700" cap="rnd" cmpd="sng" algn="ctr">
            <a:solidFill>
              <a:srgbClr val="1821EE"/>
            </a:solidFill>
            <a:prstDash val="solid"/>
            <a:headEnd type="oval" w="med" len="med"/>
            <a:tailEnd w="lg" len="lg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344ED9-6DD0-F1F4-3E8B-9962C8675B98}"/>
              </a:ext>
            </a:extLst>
          </p:cNvPr>
          <p:cNvCxnSpPr>
            <a:cxnSpLocks/>
          </p:cNvCxnSpPr>
          <p:nvPr/>
        </p:nvCxnSpPr>
        <p:spPr>
          <a:xfrm>
            <a:off x="7888856" y="2663147"/>
            <a:ext cx="0" cy="2926080"/>
          </a:xfrm>
          <a:prstGeom prst="line">
            <a:avLst/>
          </a:prstGeom>
          <a:noFill/>
          <a:ln w="12700" cap="rnd" cmpd="sng" algn="ctr">
            <a:solidFill>
              <a:srgbClr val="1821EE"/>
            </a:solidFill>
            <a:prstDash val="solid"/>
            <a:headEnd type="oval" w="med" len="med"/>
            <a:tailEnd w="lg" len="lg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58E995-C541-FD8E-C3E3-DFAD9B3BDE49}"/>
              </a:ext>
            </a:extLst>
          </p:cNvPr>
          <p:cNvCxnSpPr>
            <a:cxnSpLocks/>
          </p:cNvCxnSpPr>
          <p:nvPr/>
        </p:nvCxnSpPr>
        <p:spPr>
          <a:xfrm>
            <a:off x="8403013" y="2663147"/>
            <a:ext cx="0" cy="2926080"/>
          </a:xfrm>
          <a:prstGeom prst="line">
            <a:avLst/>
          </a:prstGeom>
          <a:noFill/>
          <a:ln w="12700" cap="rnd" cmpd="sng" algn="ctr">
            <a:solidFill>
              <a:srgbClr val="1821EE"/>
            </a:solidFill>
            <a:prstDash val="solid"/>
            <a:headEnd type="oval" w="med" len="med"/>
            <a:tailEnd w="lg" len="lg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5BCAEB-26E5-3327-F6A2-8DACC75F2A08}"/>
              </a:ext>
            </a:extLst>
          </p:cNvPr>
          <p:cNvCxnSpPr>
            <a:cxnSpLocks/>
          </p:cNvCxnSpPr>
          <p:nvPr/>
        </p:nvCxnSpPr>
        <p:spPr>
          <a:xfrm>
            <a:off x="10944532" y="3085175"/>
            <a:ext cx="0" cy="2313588"/>
          </a:xfrm>
          <a:prstGeom prst="line">
            <a:avLst/>
          </a:prstGeom>
          <a:noFill/>
          <a:ln w="12700" cap="rnd" cmpd="sng" algn="ctr">
            <a:solidFill>
              <a:srgbClr val="1821EE"/>
            </a:solidFill>
            <a:prstDash val="solid"/>
            <a:headEnd type="oval" w="med" len="med"/>
            <a:tailEnd w="lg" len="lg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7C60B4-86E9-BA01-D822-62E4EAF99859}"/>
              </a:ext>
            </a:extLst>
          </p:cNvPr>
          <p:cNvCxnSpPr>
            <a:cxnSpLocks/>
          </p:cNvCxnSpPr>
          <p:nvPr/>
        </p:nvCxnSpPr>
        <p:spPr>
          <a:xfrm>
            <a:off x="9454954" y="2701186"/>
            <a:ext cx="0" cy="2954180"/>
          </a:xfrm>
          <a:prstGeom prst="line">
            <a:avLst/>
          </a:prstGeom>
          <a:noFill/>
          <a:ln w="12700" cap="rnd" cmpd="sng" algn="ctr">
            <a:solidFill>
              <a:srgbClr val="024A00"/>
            </a:solidFill>
            <a:prstDash val="solid"/>
            <a:headEnd type="oval" w="med" len="med"/>
            <a:tailEnd w="lg" len="lg"/>
          </a:ln>
          <a:effectLst/>
        </p:spPr>
      </p:cxnSp>
      <p:sp>
        <p:nvSpPr>
          <p:cNvPr id="26" name="Diamond 25">
            <a:extLst>
              <a:ext uri="{FF2B5EF4-FFF2-40B4-BE49-F238E27FC236}">
                <a16:creationId xmlns:a16="http://schemas.microsoft.com/office/drawing/2014/main" id="{9C2B0AD7-D088-464D-065F-2C19D6DE7F34}"/>
              </a:ext>
            </a:extLst>
          </p:cNvPr>
          <p:cNvSpPr/>
          <p:nvPr/>
        </p:nvSpPr>
        <p:spPr>
          <a:xfrm>
            <a:off x="9349665" y="5479784"/>
            <a:ext cx="198926" cy="198926"/>
          </a:xfrm>
          <a:prstGeom prst="diamond">
            <a:avLst/>
          </a:prstGeom>
          <a:solidFill>
            <a:srgbClr val="024A00"/>
          </a:solidFill>
          <a:ln w="25400" cap="flat" cmpd="sng" algn="ctr">
            <a:solidFill>
              <a:srgbClr val="FFFFFF">
                <a:lumMod val="65000"/>
                <a:alpha val="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DEF0D9-6E58-0995-DFCE-A98B1A349A31}"/>
              </a:ext>
            </a:extLst>
          </p:cNvPr>
          <p:cNvSpPr txBox="1"/>
          <p:nvPr/>
        </p:nvSpPr>
        <p:spPr>
          <a:xfrm>
            <a:off x="8984131" y="4276346"/>
            <a:ext cx="950507" cy="338554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solidFill>
              <a:srgbClr val="93C573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GLP Tox</a:t>
            </a:r>
            <a:b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</a:b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Study Report</a:t>
            </a:r>
          </a:p>
        </p:txBody>
      </p:sp>
      <p:sp>
        <p:nvSpPr>
          <p:cNvPr id="28" name="Rounded Rectangle 81">
            <a:extLst>
              <a:ext uri="{FF2B5EF4-FFF2-40B4-BE49-F238E27FC236}">
                <a16:creationId xmlns:a16="http://schemas.microsoft.com/office/drawing/2014/main" id="{239F98E3-B6D0-250A-4C4B-FC7AD478595C}"/>
              </a:ext>
            </a:extLst>
          </p:cNvPr>
          <p:cNvSpPr/>
          <p:nvPr/>
        </p:nvSpPr>
        <p:spPr>
          <a:xfrm>
            <a:off x="7632772" y="1586499"/>
            <a:ext cx="2743200" cy="274320"/>
          </a:xfrm>
          <a:prstGeom prst="roundRect">
            <a:avLst/>
          </a:prstGeom>
          <a:solidFill>
            <a:srgbClr val="024A00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Non-GLP Toxicology intracranial GL-261</a:t>
            </a:r>
          </a:p>
        </p:txBody>
      </p:sp>
      <p:sp>
        <p:nvSpPr>
          <p:cNvPr id="29" name="Rounded Rectangle 81">
            <a:extLst>
              <a:ext uri="{FF2B5EF4-FFF2-40B4-BE49-F238E27FC236}">
                <a16:creationId xmlns:a16="http://schemas.microsoft.com/office/drawing/2014/main" id="{A8CCF8D3-86FE-A750-3031-C4FC93547EB8}"/>
              </a:ext>
            </a:extLst>
          </p:cNvPr>
          <p:cNvSpPr/>
          <p:nvPr/>
        </p:nvSpPr>
        <p:spPr>
          <a:xfrm>
            <a:off x="6802848" y="2384738"/>
            <a:ext cx="1604306" cy="274320"/>
          </a:xfrm>
          <a:prstGeom prst="roundRect">
            <a:avLst/>
          </a:prstGeom>
          <a:solidFill>
            <a:srgbClr val="1821EE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MVB Prod &amp; Release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FA8F24-985F-B610-1B39-AF725FEDFFD2}"/>
              </a:ext>
            </a:extLst>
          </p:cNvPr>
          <p:cNvCxnSpPr>
            <a:cxnSpLocks/>
          </p:cNvCxnSpPr>
          <p:nvPr/>
        </p:nvCxnSpPr>
        <p:spPr>
          <a:xfrm>
            <a:off x="6357149" y="3628852"/>
            <a:ext cx="0" cy="1828800"/>
          </a:xfrm>
          <a:prstGeom prst="line">
            <a:avLst/>
          </a:prstGeom>
          <a:noFill/>
          <a:ln w="12700" cap="rnd" cmpd="sng" algn="ctr">
            <a:solidFill>
              <a:srgbClr val="E62806"/>
            </a:solidFill>
            <a:prstDash val="solid"/>
            <a:headEnd type="oval" w="med" len="med"/>
            <a:tailEnd w="lg" len="lg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1CF9E34-2064-4534-61B0-79158FCDDA05}"/>
              </a:ext>
            </a:extLst>
          </p:cNvPr>
          <p:cNvSpPr txBox="1"/>
          <p:nvPr/>
        </p:nvSpPr>
        <p:spPr>
          <a:xfrm>
            <a:off x="6051393" y="4513556"/>
            <a:ext cx="610347" cy="338554"/>
          </a:xfrm>
          <a:prstGeom prst="rect">
            <a:avLst/>
          </a:prstGeom>
          <a:solidFill>
            <a:srgbClr val="FFFF00"/>
          </a:solidFill>
          <a:ln>
            <a:solidFill>
              <a:srgbClr val="E6280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PIND Meeting</a:t>
            </a:r>
          </a:p>
        </p:txBody>
      </p:sp>
      <p:sp>
        <p:nvSpPr>
          <p:cNvPr id="32" name="Rounded Rectangle 81">
            <a:extLst>
              <a:ext uri="{FF2B5EF4-FFF2-40B4-BE49-F238E27FC236}">
                <a16:creationId xmlns:a16="http://schemas.microsoft.com/office/drawing/2014/main" id="{CA228CB9-6705-D233-55DF-683C663C1875}"/>
              </a:ext>
            </a:extLst>
          </p:cNvPr>
          <p:cNvSpPr/>
          <p:nvPr/>
        </p:nvSpPr>
        <p:spPr>
          <a:xfrm>
            <a:off x="8403012" y="3736613"/>
            <a:ext cx="2315455" cy="274320"/>
          </a:xfrm>
          <a:prstGeom prst="roundRect">
            <a:avLst/>
          </a:prstGeom>
          <a:solidFill>
            <a:srgbClr val="FF67AE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Clinical Trial Readiness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1F8824-6BA2-4481-DF81-CD59DE50DAD3}"/>
              </a:ext>
            </a:extLst>
          </p:cNvPr>
          <p:cNvCxnSpPr>
            <a:cxnSpLocks/>
          </p:cNvCxnSpPr>
          <p:nvPr/>
        </p:nvCxnSpPr>
        <p:spPr>
          <a:xfrm>
            <a:off x="10944532" y="3617837"/>
            <a:ext cx="0" cy="1828800"/>
          </a:xfrm>
          <a:prstGeom prst="line">
            <a:avLst/>
          </a:prstGeom>
          <a:noFill/>
          <a:ln w="12700" cap="rnd" cmpd="sng" algn="ctr">
            <a:solidFill>
              <a:srgbClr val="E62806"/>
            </a:solidFill>
            <a:prstDash val="solid"/>
            <a:headEnd type="oval" w="med" len="med"/>
            <a:tailEnd w="lg" len="lg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763ADC9-763A-087E-F642-EE6F2C43035D}"/>
              </a:ext>
            </a:extLst>
          </p:cNvPr>
          <p:cNvSpPr txBox="1"/>
          <p:nvPr/>
        </p:nvSpPr>
        <p:spPr>
          <a:xfrm>
            <a:off x="10513017" y="4086834"/>
            <a:ext cx="869077" cy="461665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solidFill>
              <a:srgbClr val="1821E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DP</a:t>
            </a:r>
            <a:b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</a:b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Disposition &amp; 1mth Stability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68F207-9D73-A17F-1EE5-29924FB377BD}"/>
              </a:ext>
            </a:extLst>
          </p:cNvPr>
          <p:cNvSpPr txBox="1"/>
          <p:nvPr/>
        </p:nvSpPr>
        <p:spPr>
          <a:xfrm>
            <a:off x="10745123" y="4575111"/>
            <a:ext cx="399207" cy="338554"/>
          </a:xfrm>
          <a:prstGeom prst="rect">
            <a:avLst/>
          </a:prstGeom>
          <a:solidFill>
            <a:srgbClr val="FFFF00"/>
          </a:solidFill>
          <a:ln>
            <a:solidFill>
              <a:srgbClr val="E7570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IND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filed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89955A-5951-E0D7-8720-8767BB0FCB29}"/>
              </a:ext>
            </a:extLst>
          </p:cNvPr>
          <p:cNvSpPr txBox="1"/>
          <p:nvPr/>
        </p:nvSpPr>
        <p:spPr>
          <a:xfrm>
            <a:off x="6694759" y="4676680"/>
            <a:ext cx="851475" cy="338554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solidFill>
              <a:srgbClr val="1821E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GMP </a:t>
            </a:r>
            <a:b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</a:b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Process Lock</a:t>
            </a:r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5C504905-A54C-105C-6572-03B8D4E7F4CA}"/>
              </a:ext>
            </a:extLst>
          </p:cNvPr>
          <p:cNvSpPr/>
          <p:nvPr/>
        </p:nvSpPr>
        <p:spPr>
          <a:xfrm>
            <a:off x="10845069" y="5468682"/>
            <a:ext cx="198926" cy="198926"/>
          </a:xfrm>
          <a:prstGeom prst="diamond">
            <a:avLst/>
          </a:prstGeom>
          <a:solidFill>
            <a:srgbClr val="1821EE"/>
          </a:solidFill>
          <a:ln w="25400" cap="flat" cmpd="sng" algn="ctr">
            <a:solidFill>
              <a:srgbClr val="FFFFFF">
                <a:lumMod val="65000"/>
                <a:alpha val="0"/>
              </a:srgbClr>
            </a:solidFill>
            <a:prstDash val="solid"/>
          </a:ln>
          <a:effectLst>
            <a:outerShdw dist="38100" sx="1000" sy="1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1A6FB7-876A-671B-C05E-8436976B2F26}"/>
              </a:ext>
            </a:extLst>
          </p:cNvPr>
          <p:cNvSpPr txBox="1"/>
          <p:nvPr/>
        </p:nvSpPr>
        <p:spPr>
          <a:xfrm>
            <a:off x="8002457" y="4664380"/>
            <a:ext cx="799683" cy="215444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solidFill>
              <a:srgbClr val="1821E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GMP Start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20458C-6DD3-E5F0-3267-E3C10DA3B175}"/>
              </a:ext>
            </a:extLst>
          </p:cNvPr>
          <p:cNvSpPr txBox="1"/>
          <p:nvPr/>
        </p:nvSpPr>
        <p:spPr>
          <a:xfrm>
            <a:off x="7463139" y="4257701"/>
            <a:ext cx="851433" cy="215444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solidFill>
              <a:srgbClr val="1821E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MVB Release</a:t>
            </a:r>
          </a:p>
        </p:txBody>
      </p:sp>
      <p:sp>
        <p:nvSpPr>
          <p:cNvPr id="40" name="Rounded Rectangle 81">
            <a:extLst>
              <a:ext uri="{FF2B5EF4-FFF2-40B4-BE49-F238E27FC236}">
                <a16:creationId xmlns:a16="http://schemas.microsoft.com/office/drawing/2014/main" id="{2010122A-3505-08CF-4844-1B3663A5A436}"/>
              </a:ext>
            </a:extLst>
          </p:cNvPr>
          <p:cNvSpPr/>
          <p:nvPr/>
        </p:nvSpPr>
        <p:spPr>
          <a:xfrm>
            <a:off x="8909032" y="2384738"/>
            <a:ext cx="2541518" cy="274320"/>
          </a:xfrm>
          <a:prstGeom prst="roundRect">
            <a:avLst/>
          </a:prstGeom>
          <a:solidFill>
            <a:srgbClr val="1821EE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Drug Product cGMP </a:t>
            </a:r>
            <a:r>
              <a:rPr kumimoji="0" lang="en-US" sz="1100" b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Manf</a:t>
            </a: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. &amp; Release </a:t>
            </a:r>
          </a:p>
        </p:txBody>
      </p:sp>
      <p:sp>
        <p:nvSpPr>
          <p:cNvPr id="41" name="Rounded Rectangle 81">
            <a:extLst>
              <a:ext uri="{FF2B5EF4-FFF2-40B4-BE49-F238E27FC236}">
                <a16:creationId xmlns:a16="http://schemas.microsoft.com/office/drawing/2014/main" id="{CECFA375-EE4A-B8DB-682C-088A19E99883}"/>
              </a:ext>
            </a:extLst>
          </p:cNvPr>
          <p:cNvSpPr/>
          <p:nvPr/>
        </p:nvSpPr>
        <p:spPr>
          <a:xfrm>
            <a:off x="5286901" y="2384738"/>
            <a:ext cx="875196" cy="274320"/>
          </a:xfrm>
          <a:prstGeom prst="roundRect">
            <a:avLst/>
          </a:prstGeom>
          <a:solidFill>
            <a:srgbClr val="1821EE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MVB PSS</a:t>
            </a:r>
          </a:p>
        </p:txBody>
      </p:sp>
      <p:sp>
        <p:nvSpPr>
          <p:cNvPr id="42" name="Rounded Rectangle 81">
            <a:extLst>
              <a:ext uri="{FF2B5EF4-FFF2-40B4-BE49-F238E27FC236}">
                <a16:creationId xmlns:a16="http://schemas.microsoft.com/office/drawing/2014/main" id="{8833B0B1-8283-C1EE-D796-91287F7A0AB3}"/>
              </a:ext>
            </a:extLst>
          </p:cNvPr>
          <p:cNvSpPr/>
          <p:nvPr/>
        </p:nvSpPr>
        <p:spPr>
          <a:xfrm>
            <a:off x="4937703" y="1871236"/>
            <a:ext cx="1124041" cy="274320"/>
          </a:xfrm>
          <a:prstGeom prst="roundRect">
            <a:avLst/>
          </a:prstGeom>
          <a:solidFill>
            <a:srgbClr val="024A00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DRF, </a:t>
            </a:r>
            <a:r>
              <a:rPr kumimoji="0" lang="en-US" sz="1000" b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BioD</a:t>
            </a:r>
            <a:endParaRPr kumimoji="0" lang="en-US" sz="10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43" name="Rounded Rectangle 81">
            <a:extLst>
              <a:ext uri="{FF2B5EF4-FFF2-40B4-BE49-F238E27FC236}">
                <a16:creationId xmlns:a16="http://schemas.microsoft.com/office/drawing/2014/main" id="{D7204E57-82D7-FE99-A224-4BBCEE0396F0}"/>
              </a:ext>
            </a:extLst>
          </p:cNvPr>
          <p:cNvSpPr/>
          <p:nvPr/>
        </p:nvSpPr>
        <p:spPr>
          <a:xfrm>
            <a:off x="5382770" y="2771184"/>
            <a:ext cx="2431835" cy="274320"/>
          </a:xfrm>
          <a:prstGeom prst="roundRect">
            <a:avLst/>
          </a:prstGeom>
          <a:solidFill>
            <a:srgbClr val="1821EE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Tech Transfer &amp; ENG Runs</a:t>
            </a:r>
          </a:p>
        </p:txBody>
      </p:sp>
      <p:sp>
        <p:nvSpPr>
          <p:cNvPr id="44" name="Rounded Rectangle 81">
            <a:extLst>
              <a:ext uri="{FF2B5EF4-FFF2-40B4-BE49-F238E27FC236}">
                <a16:creationId xmlns:a16="http://schemas.microsoft.com/office/drawing/2014/main" id="{BDE4B91C-B408-F5FF-9DCC-2A51A6C860FC}"/>
              </a:ext>
            </a:extLst>
          </p:cNvPr>
          <p:cNvSpPr/>
          <p:nvPr/>
        </p:nvSpPr>
        <p:spPr>
          <a:xfrm>
            <a:off x="5095095" y="3736613"/>
            <a:ext cx="2567682" cy="274320"/>
          </a:xfrm>
          <a:prstGeom prst="roundRect">
            <a:avLst/>
          </a:prstGeom>
          <a:solidFill>
            <a:srgbClr val="FF67AE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Site Selection; Protocol Synopsis </a:t>
            </a:r>
          </a:p>
        </p:txBody>
      </p:sp>
      <p:sp>
        <p:nvSpPr>
          <p:cNvPr id="45" name="Diamond 44">
            <a:extLst>
              <a:ext uri="{FF2B5EF4-FFF2-40B4-BE49-F238E27FC236}">
                <a16:creationId xmlns:a16="http://schemas.microsoft.com/office/drawing/2014/main" id="{7A0826EB-BE43-F7FF-10ED-CAEB60EFFAFC}"/>
              </a:ext>
            </a:extLst>
          </p:cNvPr>
          <p:cNvSpPr/>
          <p:nvPr/>
        </p:nvSpPr>
        <p:spPr>
          <a:xfrm>
            <a:off x="373066" y="4411343"/>
            <a:ext cx="198926" cy="198926"/>
          </a:xfrm>
          <a:prstGeom prst="diamond">
            <a:avLst/>
          </a:prstGeom>
          <a:solidFill>
            <a:srgbClr val="024A00"/>
          </a:solidFill>
          <a:ln w="25400" cap="flat" cmpd="sng" algn="ctr">
            <a:solidFill>
              <a:srgbClr val="FFFFFF">
                <a:lumMod val="65000"/>
                <a:alpha val="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E54EFE-B444-C455-812C-1FF2517EC419}"/>
              </a:ext>
            </a:extLst>
          </p:cNvPr>
          <p:cNvSpPr txBox="1"/>
          <p:nvPr/>
        </p:nvSpPr>
        <p:spPr>
          <a:xfrm>
            <a:off x="569437" y="4380770"/>
            <a:ext cx="8306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Preclinical</a:t>
            </a:r>
          </a:p>
        </p:txBody>
      </p:sp>
      <p:sp>
        <p:nvSpPr>
          <p:cNvPr id="47" name="Diamond 46">
            <a:extLst>
              <a:ext uri="{FF2B5EF4-FFF2-40B4-BE49-F238E27FC236}">
                <a16:creationId xmlns:a16="http://schemas.microsoft.com/office/drawing/2014/main" id="{E71F0374-87B2-6C63-A27D-83946CD213E7}"/>
              </a:ext>
            </a:extLst>
          </p:cNvPr>
          <p:cNvSpPr/>
          <p:nvPr/>
        </p:nvSpPr>
        <p:spPr>
          <a:xfrm>
            <a:off x="373066" y="4634941"/>
            <a:ext cx="198926" cy="198926"/>
          </a:xfrm>
          <a:prstGeom prst="diamond">
            <a:avLst/>
          </a:prstGeom>
          <a:solidFill>
            <a:srgbClr val="1821EE"/>
          </a:solidFill>
          <a:ln w="25400" cap="flat" cmpd="sng" algn="ctr">
            <a:solidFill>
              <a:srgbClr val="FFFFFF">
                <a:lumMod val="65000"/>
                <a:alpha val="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DDAFDA-88C6-1006-80D1-D6DD3863A9FA}"/>
              </a:ext>
            </a:extLst>
          </p:cNvPr>
          <p:cNvSpPr txBox="1"/>
          <p:nvPr/>
        </p:nvSpPr>
        <p:spPr>
          <a:xfrm>
            <a:off x="569437" y="4604368"/>
            <a:ext cx="506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CMC</a:t>
            </a:r>
          </a:p>
        </p:txBody>
      </p:sp>
      <p:sp>
        <p:nvSpPr>
          <p:cNvPr id="49" name="Diamond 48">
            <a:extLst>
              <a:ext uri="{FF2B5EF4-FFF2-40B4-BE49-F238E27FC236}">
                <a16:creationId xmlns:a16="http://schemas.microsoft.com/office/drawing/2014/main" id="{663E8A53-8AC5-AA7D-76F6-7FBBE556C72E}"/>
              </a:ext>
            </a:extLst>
          </p:cNvPr>
          <p:cNvSpPr/>
          <p:nvPr/>
        </p:nvSpPr>
        <p:spPr>
          <a:xfrm>
            <a:off x="373066" y="4852639"/>
            <a:ext cx="198926" cy="198926"/>
          </a:xfrm>
          <a:prstGeom prst="diamond">
            <a:avLst/>
          </a:prstGeom>
          <a:solidFill>
            <a:srgbClr val="E62806"/>
          </a:solidFill>
          <a:ln w="25400" cap="flat" cmpd="sng" algn="ctr">
            <a:solidFill>
              <a:srgbClr val="FFFFFF">
                <a:lumMod val="65000"/>
                <a:alpha val="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E5031CB-553B-085C-6232-00CD3D0DF61A}"/>
              </a:ext>
            </a:extLst>
          </p:cNvPr>
          <p:cNvSpPr txBox="1"/>
          <p:nvPr/>
        </p:nvSpPr>
        <p:spPr>
          <a:xfrm>
            <a:off x="569437" y="4822066"/>
            <a:ext cx="867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Regulatory</a:t>
            </a:r>
          </a:p>
        </p:txBody>
      </p:sp>
      <p:sp>
        <p:nvSpPr>
          <p:cNvPr id="51" name="Diamond 50">
            <a:extLst>
              <a:ext uri="{FF2B5EF4-FFF2-40B4-BE49-F238E27FC236}">
                <a16:creationId xmlns:a16="http://schemas.microsoft.com/office/drawing/2014/main" id="{9C8C29E2-AF89-28BA-9EDA-5A986BF09BB1}"/>
              </a:ext>
            </a:extLst>
          </p:cNvPr>
          <p:cNvSpPr/>
          <p:nvPr/>
        </p:nvSpPr>
        <p:spPr>
          <a:xfrm>
            <a:off x="373066" y="5069595"/>
            <a:ext cx="198926" cy="198926"/>
          </a:xfrm>
          <a:prstGeom prst="diamond">
            <a:avLst/>
          </a:prstGeom>
          <a:solidFill>
            <a:srgbClr val="FF67AE"/>
          </a:solidFill>
          <a:ln w="25400" cap="flat" cmpd="sng" algn="ctr">
            <a:solidFill>
              <a:srgbClr val="FFFFFF">
                <a:lumMod val="65000"/>
                <a:alpha val="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995370-94ED-8ED8-5F60-2B1C969008ED}"/>
              </a:ext>
            </a:extLst>
          </p:cNvPr>
          <p:cNvSpPr txBox="1"/>
          <p:nvPr/>
        </p:nvSpPr>
        <p:spPr>
          <a:xfrm>
            <a:off x="569437" y="5039022"/>
            <a:ext cx="6431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Clinical</a:t>
            </a:r>
          </a:p>
        </p:txBody>
      </p:sp>
      <p:sp>
        <p:nvSpPr>
          <p:cNvPr id="53" name="Diamond 52">
            <a:extLst>
              <a:ext uri="{FF2B5EF4-FFF2-40B4-BE49-F238E27FC236}">
                <a16:creationId xmlns:a16="http://schemas.microsoft.com/office/drawing/2014/main" id="{C22E8221-1435-FB6C-CEB0-F40A63BF5C8B}"/>
              </a:ext>
            </a:extLst>
          </p:cNvPr>
          <p:cNvSpPr/>
          <p:nvPr/>
        </p:nvSpPr>
        <p:spPr>
          <a:xfrm>
            <a:off x="367206" y="4176883"/>
            <a:ext cx="198926" cy="198926"/>
          </a:xfrm>
          <a:prstGeom prst="diamond">
            <a:avLst/>
          </a:prstGeom>
          <a:solidFill>
            <a:srgbClr val="024A00"/>
          </a:solidFill>
          <a:ln w="25400" cap="flat" cmpd="sng" algn="ctr">
            <a:solidFill>
              <a:srgbClr val="FFFFFF">
                <a:lumMod val="65000"/>
                <a:alpha val="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6D154E-D132-55FB-2891-5EA55B246E07}"/>
              </a:ext>
            </a:extLst>
          </p:cNvPr>
          <p:cNvSpPr txBox="1"/>
          <p:nvPr/>
        </p:nvSpPr>
        <p:spPr>
          <a:xfrm>
            <a:off x="563577" y="4146310"/>
            <a:ext cx="788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rPr>
              <a:t>Research</a:t>
            </a:r>
          </a:p>
        </p:txBody>
      </p:sp>
      <p:sp>
        <p:nvSpPr>
          <p:cNvPr id="55" name="Rounded Rectangle 81">
            <a:extLst>
              <a:ext uri="{FF2B5EF4-FFF2-40B4-BE49-F238E27FC236}">
                <a16:creationId xmlns:a16="http://schemas.microsoft.com/office/drawing/2014/main" id="{6B951AB8-4E36-B6C9-E50C-50BA52CFA816}"/>
              </a:ext>
            </a:extLst>
          </p:cNvPr>
          <p:cNvSpPr/>
          <p:nvPr/>
        </p:nvSpPr>
        <p:spPr>
          <a:xfrm>
            <a:off x="328619" y="1424701"/>
            <a:ext cx="2380250" cy="274320"/>
          </a:xfrm>
          <a:prstGeom prst="roundRect">
            <a:avLst/>
          </a:prstGeom>
          <a:solidFill>
            <a:srgbClr val="024A00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Virus recovery &amp; characterization</a:t>
            </a:r>
          </a:p>
        </p:txBody>
      </p:sp>
      <p:sp>
        <p:nvSpPr>
          <p:cNvPr id="56" name="Rounded Rectangle 81">
            <a:extLst>
              <a:ext uri="{FF2B5EF4-FFF2-40B4-BE49-F238E27FC236}">
                <a16:creationId xmlns:a16="http://schemas.microsoft.com/office/drawing/2014/main" id="{2652704D-3D46-919A-4547-F226CC7F61F7}"/>
              </a:ext>
            </a:extLst>
          </p:cNvPr>
          <p:cNvSpPr/>
          <p:nvPr/>
        </p:nvSpPr>
        <p:spPr>
          <a:xfrm>
            <a:off x="367769" y="1806353"/>
            <a:ext cx="1572954" cy="274320"/>
          </a:xfrm>
          <a:prstGeom prst="roundRect">
            <a:avLst/>
          </a:prstGeom>
          <a:solidFill>
            <a:srgbClr val="024A00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Analytical assay </a:t>
            </a:r>
            <a:r>
              <a:rPr kumimoji="0" lang="en-US" sz="1100" b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devt</a:t>
            </a:r>
            <a:endParaRPr kumimoji="0" lang="en-US" sz="11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57" name="Rounded Rectangle 81">
            <a:extLst>
              <a:ext uri="{FF2B5EF4-FFF2-40B4-BE49-F238E27FC236}">
                <a16:creationId xmlns:a16="http://schemas.microsoft.com/office/drawing/2014/main" id="{53A35C4E-C9CC-54D9-BCE4-1BB6E8D6D5B5}"/>
              </a:ext>
            </a:extLst>
          </p:cNvPr>
          <p:cNvSpPr/>
          <p:nvPr/>
        </p:nvSpPr>
        <p:spPr>
          <a:xfrm>
            <a:off x="1747777" y="2771184"/>
            <a:ext cx="1881543" cy="274320"/>
          </a:xfrm>
          <a:prstGeom prst="roundRect">
            <a:avLst/>
          </a:prstGeom>
          <a:solidFill>
            <a:srgbClr val="1821EE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dirty="0">
                <a:solidFill>
                  <a:srgbClr val="FFFFFF"/>
                </a:solidFill>
                <a:latin typeface="Arial Nova" panose="020B0504020202020204" pitchFamily="34" charset="0"/>
              </a:rPr>
              <a:t>Analytical methods </a:t>
            </a:r>
            <a:r>
              <a:rPr lang="en-US" sz="1100" kern="0" dirty="0" err="1">
                <a:solidFill>
                  <a:srgbClr val="FFFFFF"/>
                </a:solidFill>
                <a:latin typeface="Arial Nova" panose="020B0504020202020204" pitchFamily="34" charset="0"/>
              </a:rPr>
              <a:t>devt</a:t>
            </a:r>
            <a:endParaRPr kumimoji="0" lang="en-US" sz="11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58" name="Rounded Rectangle 81">
            <a:extLst>
              <a:ext uri="{FF2B5EF4-FFF2-40B4-BE49-F238E27FC236}">
                <a16:creationId xmlns:a16="http://schemas.microsoft.com/office/drawing/2014/main" id="{FBF00088-436F-0BFD-7342-930CA217D5CC}"/>
              </a:ext>
            </a:extLst>
          </p:cNvPr>
          <p:cNvSpPr/>
          <p:nvPr/>
        </p:nvSpPr>
        <p:spPr>
          <a:xfrm>
            <a:off x="7632772" y="1936717"/>
            <a:ext cx="2743200" cy="274320"/>
          </a:xfrm>
          <a:prstGeom prst="roundRect">
            <a:avLst/>
          </a:prstGeom>
          <a:solidFill>
            <a:srgbClr val="024A00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GLP Toxicology intracranial </a:t>
            </a:r>
            <a:r>
              <a:rPr kumimoji="0" lang="en-US" sz="1100" b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Balb</a:t>
            </a: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/c</a:t>
            </a:r>
          </a:p>
        </p:txBody>
      </p:sp>
      <p:sp>
        <p:nvSpPr>
          <p:cNvPr id="59" name="Rounded Rectangle 81">
            <a:extLst>
              <a:ext uri="{FF2B5EF4-FFF2-40B4-BE49-F238E27FC236}">
                <a16:creationId xmlns:a16="http://schemas.microsoft.com/office/drawing/2014/main" id="{31E49189-9FAD-9427-CB12-B2E764B9B077}"/>
              </a:ext>
            </a:extLst>
          </p:cNvPr>
          <p:cNvSpPr/>
          <p:nvPr/>
        </p:nvSpPr>
        <p:spPr>
          <a:xfrm>
            <a:off x="2688548" y="2384738"/>
            <a:ext cx="2070080" cy="274320"/>
          </a:xfrm>
          <a:prstGeom prst="roundRect">
            <a:avLst/>
          </a:prstGeom>
          <a:solidFill>
            <a:srgbClr val="1821EE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dirty="0">
                <a:solidFill>
                  <a:srgbClr val="FFFFFF"/>
                </a:solidFill>
                <a:latin typeface="Arial Nova" panose="020B0504020202020204" pitchFamily="34" charset="0"/>
              </a:rPr>
              <a:t>Non-GLP Production</a:t>
            </a:r>
            <a:endParaRPr kumimoji="0" lang="en-US" sz="11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60" name="Rounded Rectangle 81">
            <a:extLst>
              <a:ext uri="{FF2B5EF4-FFF2-40B4-BE49-F238E27FC236}">
                <a16:creationId xmlns:a16="http://schemas.microsoft.com/office/drawing/2014/main" id="{E6E0EF36-E15D-575B-BE9D-914D32B65508}"/>
              </a:ext>
            </a:extLst>
          </p:cNvPr>
          <p:cNvSpPr/>
          <p:nvPr/>
        </p:nvSpPr>
        <p:spPr>
          <a:xfrm>
            <a:off x="3703571" y="2771184"/>
            <a:ext cx="1577483" cy="274320"/>
          </a:xfrm>
          <a:prstGeom prst="roundRect">
            <a:avLst/>
          </a:prstGeom>
          <a:solidFill>
            <a:srgbClr val="1821EE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dirty="0">
                <a:solidFill>
                  <a:srgbClr val="FFFFFF"/>
                </a:solidFill>
                <a:latin typeface="Arial Nova" panose="020B0504020202020204" pitchFamily="34" charset="0"/>
              </a:rPr>
              <a:t>Process </a:t>
            </a:r>
            <a:r>
              <a:rPr lang="en-US" sz="1100" kern="0" dirty="0" err="1">
                <a:solidFill>
                  <a:srgbClr val="FFFFFF"/>
                </a:solidFill>
                <a:latin typeface="Arial Nova" panose="020B0504020202020204" pitchFamily="34" charset="0"/>
              </a:rPr>
              <a:t>Devt</a:t>
            </a:r>
            <a:endParaRPr kumimoji="0" lang="en-US" sz="1100" b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E6535A4A-06FE-4E1B-3711-118B1BCEB6AF}"/>
              </a:ext>
            </a:extLst>
          </p:cNvPr>
          <p:cNvGraphicFramePr>
            <a:graphicFrameLocks noGrp="1"/>
          </p:cNvGraphicFramePr>
          <p:nvPr/>
        </p:nvGraphicFramePr>
        <p:xfrm>
          <a:off x="5099050" y="3141872"/>
          <a:ext cx="19939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3900">
                  <a:extLst>
                    <a:ext uri="{9D8B030D-6E8A-4147-A177-3AD203B41FA5}">
                      <a16:colId xmlns:a16="http://schemas.microsoft.com/office/drawing/2014/main" val="248140045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Helvetica" pitchFamily="2" charset="0"/>
                        </a:rPr>
                        <a:t>Budget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73480797"/>
                  </a:ext>
                </a:extLst>
              </a:tr>
            </a:tbl>
          </a:graphicData>
        </a:graphic>
      </p:graphicFrame>
      <p:sp>
        <p:nvSpPr>
          <p:cNvPr id="62" name="Diamond 61">
            <a:extLst>
              <a:ext uri="{FF2B5EF4-FFF2-40B4-BE49-F238E27FC236}">
                <a16:creationId xmlns:a16="http://schemas.microsoft.com/office/drawing/2014/main" id="{8853BC6F-4241-3C0A-CA80-35305205C19B}"/>
              </a:ext>
            </a:extLst>
          </p:cNvPr>
          <p:cNvSpPr/>
          <p:nvPr/>
        </p:nvSpPr>
        <p:spPr>
          <a:xfrm>
            <a:off x="7791647" y="5468682"/>
            <a:ext cx="198926" cy="198926"/>
          </a:xfrm>
          <a:prstGeom prst="diamond">
            <a:avLst/>
          </a:prstGeom>
          <a:solidFill>
            <a:srgbClr val="1821EE"/>
          </a:solidFill>
          <a:ln w="25400" cap="flat" cmpd="sng" algn="ctr">
            <a:solidFill>
              <a:srgbClr val="FFFFFF">
                <a:lumMod val="65000"/>
                <a:alpha val="0"/>
              </a:srgbClr>
            </a:solidFill>
            <a:prstDash val="solid"/>
          </a:ln>
          <a:effectLst>
            <a:outerShdw dist="38100" sx="1000" sy="1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A71B57AB-4A6B-ACC0-2F74-EB2EE2F9CE69}"/>
              </a:ext>
            </a:extLst>
          </p:cNvPr>
          <p:cNvSpPr/>
          <p:nvPr/>
        </p:nvSpPr>
        <p:spPr>
          <a:xfrm>
            <a:off x="7013874" y="5468682"/>
            <a:ext cx="198926" cy="198926"/>
          </a:xfrm>
          <a:prstGeom prst="diamond">
            <a:avLst/>
          </a:prstGeom>
          <a:solidFill>
            <a:srgbClr val="1821EE"/>
          </a:solidFill>
          <a:ln w="25400" cap="flat" cmpd="sng" algn="ctr">
            <a:solidFill>
              <a:srgbClr val="FFFFFF">
                <a:lumMod val="65000"/>
                <a:alpha val="0"/>
              </a:srgbClr>
            </a:solidFill>
            <a:prstDash val="solid"/>
          </a:ln>
          <a:effectLst>
            <a:outerShdw dist="38100" sx="1000" sy="1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Diamond 63">
            <a:extLst>
              <a:ext uri="{FF2B5EF4-FFF2-40B4-BE49-F238E27FC236}">
                <a16:creationId xmlns:a16="http://schemas.microsoft.com/office/drawing/2014/main" id="{4600565E-2B41-74E2-9AF3-75476C86E19C}"/>
              </a:ext>
            </a:extLst>
          </p:cNvPr>
          <p:cNvSpPr/>
          <p:nvPr/>
        </p:nvSpPr>
        <p:spPr>
          <a:xfrm>
            <a:off x="8303212" y="5468682"/>
            <a:ext cx="198926" cy="198926"/>
          </a:xfrm>
          <a:prstGeom prst="diamond">
            <a:avLst/>
          </a:prstGeom>
          <a:solidFill>
            <a:srgbClr val="1821EE"/>
          </a:solidFill>
          <a:ln w="25400" cap="flat" cmpd="sng" algn="ctr">
            <a:solidFill>
              <a:srgbClr val="FFFFFF">
                <a:lumMod val="65000"/>
                <a:alpha val="0"/>
              </a:srgbClr>
            </a:solidFill>
            <a:prstDash val="solid"/>
          </a:ln>
          <a:effectLst>
            <a:outerShdw dist="38100" sx="1000" sy="1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ounded Rectangle 81">
            <a:extLst>
              <a:ext uri="{FF2B5EF4-FFF2-40B4-BE49-F238E27FC236}">
                <a16:creationId xmlns:a16="http://schemas.microsoft.com/office/drawing/2014/main" id="{967E7718-8E6B-4F31-E457-BBF1687FC146}"/>
              </a:ext>
            </a:extLst>
          </p:cNvPr>
          <p:cNvSpPr/>
          <p:nvPr/>
        </p:nvSpPr>
        <p:spPr>
          <a:xfrm>
            <a:off x="9624577" y="3413124"/>
            <a:ext cx="1419418" cy="274320"/>
          </a:xfrm>
          <a:prstGeom prst="roundRect">
            <a:avLst/>
          </a:prstGeom>
          <a:solidFill>
            <a:srgbClr val="E62806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IND Readiness</a:t>
            </a:r>
          </a:p>
        </p:txBody>
      </p:sp>
      <p:sp>
        <p:nvSpPr>
          <p:cNvPr id="66" name="Rounded Rectangle 81">
            <a:extLst>
              <a:ext uri="{FF2B5EF4-FFF2-40B4-BE49-F238E27FC236}">
                <a16:creationId xmlns:a16="http://schemas.microsoft.com/office/drawing/2014/main" id="{627CEA51-EA2F-E946-ACA4-639E122C7EC7}"/>
              </a:ext>
            </a:extLst>
          </p:cNvPr>
          <p:cNvSpPr/>
          <p:nvPr/>
        </p:nvSpPr>
        <p:spPr>
          <a:xfrm>
            <a:off x="4895689" y="3411793"/>
            <a:ext cx="1857965" cy="274320"/>
          </a:xfrm>
          <a:prstGeom prst="roundRect">
            <a:avLst/>
          </a:prstGeom>
          <a:solidFill>
            <a:srgbClr val="E62806">
              <a:alpha val="90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PIND Meeting Readiness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63037B-D385-74DC-9C96-F66B121CB07C}"/>
              </a:ext>
            </a:extLst>
          </p:cNvPr>
          <p:cNvSpPr txBox="1"/>
          <p:nvPr/>
        </p:nvSpPr>
        <p:spPr>
          <a:xfrm>
            <a:off x="4133675" y="5707913"/>
            <a:ext cx="3937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600" dirty="0">
                <a:latin typeface="Arial Nova" panose="020B0504020202020204" pitchFamily="34" charset="0"/>
                <a:cs typeface="Arial" panose="020B0604020202020204" pitchFamily="34" charset="0"/>
              </a:rPr>
              <a:t>Budget to IND ~$16M.</a:t>
            </a:r>
            <a:endParaRPr lang="en-DE" sz="1600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ue and black flower&#10;&#10;Description automatically generated">
            <a:extLst>
              <a:ext uri="{FF2B5EF4-FFF2-40B4-BE49-F238E27FC236}">
                <a16:creationId xmlns:a16="http://schemas.microsoft.com/office/drawing/2014/main" id="{3B248F29-B9F0-2174-A8AC-7FD90DCA3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20" y="6002114"/>
            <a:ext cx="848588" cy="84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53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2105E-9CF8-2294-4DC9-3A794AFFF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4B02C4-96E9-AB42-92DF-A5F8DCD5E7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6CEB52B-54B2-D93A-1DC1-36D1191F5D2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B4B1D6-2748-3C9E-3CFC-8ED3A00C57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2">
            <a:extLst>
              <a:ext uri="{FF2B5EF4-FFF2-40B4-BE49-F238E27FC236}">
                <a16:creationId xmlns:a16="http://schemas.microsoft.com/office/drawing/2014/main" id="{047CBD98-50DA-DFA4-DA0D-013FA93EF7E1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840383-633F-7AFD-4374-60C7CFD8AB9F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0B9780A-1917-BC1B-2418-8665C736A93B}"/>
              </a:ext>
            </a:extLst>
          </p:cNvPr>
          <p:cNvSpPr txBox="1">
            <a:spLocks/>
          </p:cNvSpPr>
          <p:nvPr/>
        </p:nvSpPr>
        <p:spPr>
          <a:xfrm>
            <a:off x="76801" y="249382"/>
            <a:ext cx="6162172" cy="2272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4800" dirty="0" err="1">
                <a:latin typeface="Arial Nova" panose="020B0504020202020204" pitchFamily="34" charset="0"/>
                <a:ea typeface="FSP DEMO - Alfabet SemiBold" pitchFamily="2" charset="0"/>
                <a:cs typeface="Arial" panose="020B0604020202020204" pitchFamily="34" charset="0"/>
              </a:rPr>
              <a:t>Ovie</a:t>
            </a:r>
            <a:r>
              <a:rPr lang="en-GB" sz="4800" dirty="0">
                <a:latin typeface="Arial Nova" panose="020B0504020202020204" pitchFamily="34" charset="0"/>
                <a:ea typeface="FSP DEMO - Alfabet SemiBold" pitchFamily="2" charset="0"/>
                <a:cs typeface="Arial" panose="020B0604020202020204" pitchFamily="34" charset="0"/>
              </a:rPr>
              <a:t> TX</a:t>
            </a:r>
            <a:endParaRPr lang="en-DE" sz="4800" dirty="0">
              <a:latin typeface="Arial Nova" panose="020B0504020202020204" pitchFamily="34" charset="0"/>
              <a:ea typeface="FSP DEMO - Alfabet SemiBold" pitchFamily="2" charset="0"/>
              <a:cs typeface="Arial" panose="020B0604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46A0EC8-5EDF-C866-B834-B55E56AFAB65}"/>
              </a:ext>
            </a:extLst>
          </p:cNvPr>
          <p:cNvSpPr/>
          <p:nvPr/>
        </p:nvSpPr>
        <p:spPr>
          <a:xfrm>
            <a:off x="6105206" y="3429000"/>
            <a:ext cx="6009994" cy="2898038"/>
          </a:xfrm>
          <a:prstGeom prst="roundRect">
            <a:avLst>
              <a:gd name="adj" fmla="val 2717"/>
            </a:avLst>
          </a:pr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75C48D-684A-8BE5-4A20-2630265258A7}"/>
              </a:ext>
            </a:extLst>
          </p:cNvPr>
          <p:cNvSpPr txBox="1"/>
          <p:nvPr/>
        </p:nvSpPr>
        <p:spPr>
          <a:xfrm>
            <a:off x="6272731" y="3570876"/>
            <a:ext cx="46779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sz="2400" b="1" dirty="0" err="1">
                <a:latin typeface="Arial Nova" panose="020B0504020202020204" pitchFamily="34" charset="0"/>
                <a:cs typeface="Arial" panose="020B0604020202020204" pitchFamily="34" charset="0"/>
              </a:rPr>
              <a:t>Ovie</a:t>
            </a:r>
            <a:r>
              <a:rPr lang="en-GB" sz="2400" b="1" dirty="0">
                <a:latin typeface="Arial Nova" panose="020B0504020202020204" pitchFamily="34" charset="0"/>
                <a:cs typeface="Arial" panose="020B0604020202020204" pitchFamily="34" charset="0"/>
              </a:rPr>
              <a:t> TX: transforming outcomes for GBM patients.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AB4E56-9523-25FF-420D-F441EDD84DA8}"/>
              </a:ext>
            </a:extLst>
          </p:cNvPr>
          <p:cNvSpPr txBox="1"/>
          <p:nvPr/>
        </p:nvSpPr>
        <p:spPr>
          <a:xfrm>
            <a:off x="6105205" y="4446843"/>
            <a:ext cx="58391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Best in Class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oHSV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engineered for the treatment of GBM.</a:t>
            </a:r>
          </a:p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2 Years to the clinic.</a:t>
            </a:r>
          </a:p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Experienced leadership team.</a:t>
            </a:r>
          </a:p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Expertise in HSV engineering, manufacturing, regulatory, safety.</a:t>
            </a:r>
          </a:p>
        </p:txBody>
      </p:sp>
      <p:pic>
        <p:nvPicPr>
          <p:cNvPr id="5" name="Picture 4" descr="A blue and black flower&#10;&#10;Description automatically generated">
            <a:extLst>
              <a:ext uri="{FF2B5EF4-FFF2-40B4-BE49-F238E27FC236}">
                <a16:creationId xmlns:a16="http://schemas.microsoft.com/office/drawing/2014/main" id="{2D4D42C7-1673-08EA-53BB-65674EEB0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20" y="6002114"/>
            <a:ext cx="848588" cy="84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84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E2617E-518F-EA45-47C5-BCF87F101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76920F0-35A7-7FF4-2117-F2BB5C28B47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B171F08-ACA9-D4B7-059F-17F949C499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2">
            <a:extLst>
              <a:ext uri="{FF2B5EF4-FFF2-40B4-BE49-F238E27FC236}">
                <a16:creationId xmlns:a16="http://schemas.microsoft.com/office/drawing/2014/main" id="{1DDC3F6B-CE5E-C594-2FDA-3D32143233C1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bg1"/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0E8A4-6DFC-E7E8-8ED7-6BD000E30771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bg1"/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lue and black flower&#10;&#10;Description automatically generated">
            <a:extLst>
              <a:ext uri="{FF2B5EF4-FFF2-40B4-BE49-F238E27FC236}">
                <a16:creationId xmlns:a16="http://schemas.microsoft.com/office/drawing/2014/main" id="{DEB641F9-F683-5626-10F7-208321CDB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20" y="6002114"/>
            <a:ext cx="848588" cy="84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9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F3FF08-54C4-9FE6-FD76-569D9FA33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19EB7A9-DFAD-4661-B534-A07B588E64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7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87E4892-A1DF-52FC-A5F5-70CD5182C212}"/>
              </a:ext>
            </a:extLst>
          </p:cNvPr>
          <p:cNvSpPr/>
          <p:nvPr/>
        </p:nvSpPr>
        <p:spPr>
          <a:xfrm>
            <a:off x="6112522" y="2503691"/>
            <a:ext cx="6009994" cy="2550350"/>
          </a:xfrm>
          <a:prstGeom prst="roundRect">
            <a:avLst>
              <a:gd name="adj" fmla="val 2071"/>
            </a:avLst>
          </a:pr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F04E9A4-C880-B5C3-98BD-F878030F01AC}"/>
              </a:ext>
            </a:extLst>
          </p:cNvPr>
          <p:cNvSpPr/>
          <p:nvPr/>
        </p:nvSpPr>
        <p:spPr>
          <a:xfrm>
            <a:off x="6107916" y="277958"/>
            <a:ext cx="6009994" cy="2135553"/>
          </a:xfrm>
          <a:prstGeom prst="roundRect">
            <a:avLst>
              <a:gd name="adj" fmla="val 2408"/>
            </a:avLst>
          </a:pr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471C9F2-BDE5-3540-FF9B-519C5709CB9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25A73B-00B3-A798-C09F-4F5ABF5A01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Subtitle 2">
            <a:extLst>
              <a:ext uri="{FF2B5EF4-FFF2-40B4-BE49-F238E27FC236}">
                <a16:creationId xmlns:a16="http://schemas.microsoft.com/office/drawing/2014/main" id="{C6D23C08-C9BA-D59E-D212-2AF656240508}"/>
              </a:ext>
            </a:extLst>
          </p:cNvPr>
          <p:cNvSpPr txBox="1">
            <a:spLocks/>
          </p:cNvSpPr>
          <p:nvPr/>
        </p:nvSpPr>
        <p:spPr>
          <a:xfrm>
            <a:off x="292676" y="1220475"/>
            <a:ext cx="6019201" cy="2984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6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A hope for Effective </a:t>
            </a:r>
            <a:r>
              <a:rPr lang="en-GB" sz="3600" dirty="0">
                <a:latin typeface="Arial Nova" panose="020B0504020202020204" pitchFamily="34" charset="0"/>
                <a:cs typeface="Futura Medium" panose="020B0602020204020303" pitchFamily="34" charset="-79"/>
              </a:rPr>
              <a:t>T</a:t>
            </a:r>
            <a:r>
              <a:rPr lang="en-GB" sz="36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reatment of </a:t>
            </a:r>
            <a:r>
              <a:rPr lang="en-GB" sz="3600" dirty="0">
                <a:solidFill>
                  <a:srgbClr val="1821EE"/>
                </a:solidFill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GBM</a:t>
            </a:r>
            <a:r>
              <a:rPr lang="en-GB" sz="36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8008E5-5412-3515-5833-202045A1AC97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66F7801-E2AC-B97C-E129-3DFF53322165}"/>
              </a:ext>
            </a:extLst>
          </p:cNvPr>
          <p:cNvSpPr txBox="1">
            <a:spLocks/>
          </p:cNvSpPr>
          <p:nvPr/>
        </p:nvSpPr>
        <p:spPr>
          <a:xfrm>
            <a:off x="292678" y="335111"/>
            <a:ext cx="6162172" cy="909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48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Oncolytic</a:t>
            </a:r>
            <a:r>
              <a:rPr lang="en-GB" sz="4800" dirty="0">
                <a:solidFill>
                  <a:srgbClr val="E62806"/>
                </a:solidFill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 </a:t>
            </a:r>
            <a:r>
              <a:rPr lang="en-GB" sz="4800" dirty="0">
                <a:latin typeface="Arial Nova" panose="020B0504020202020204" pitchFamily="34" charset="0"/>
                <a:cs typeface="Futura Medium" panose="020B0602020204020303" pitchFamily="34" charset="-79"/>
              </a:rPr>
              <a:t>viruses</a:t>
            </a:r>
            <a:endParaRPr lang="en-GB" sz="4800" dirty="0">
              <a:solidFill>
                <a:srgbClr val="E62806"/>
              </a:solidFill>
              <a:effectLst/>
              <a:latin typeface="Arial Nova" panose="020B0504020202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07F41E-75DB-CA2D-0138-FEF896D7EBDF}"/>
              </a:ext>
            </a:extLst>
          </p:cNvPr>
          <p:cNvSpPr txBox="1"/>
          <p:nvPr/>
        </p:nvSpPr>
        <p:spPr>
          <a:xfrm>
            <a:off x="6275182" y="401799"/>
            <a:ext cx="31683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sz="2400" b="1" dirty="0">
                <a:latin typeface="Arial Nova" panose="020B0504020202020204" pitchFamily="34" charset="0"/>
                <a:cs typeface="Arial" panose="020B0604020202020204" pitchFamily="34" charset="0"/>
              </a:rPr>
              <a:t>Patients’ outcome remain poor.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64F45-D541-F3F9-9148-BE8B7B01CF7D}"/>
              </a:ext>
            </a:extLst>
          </p:cNvPr>
          <p:cNvSpPr txBox="1"/>
          <p:nvPr/>
        </p:nvSpPr>
        <p:spPr>
          <a:xfrm>
            <a:off x="6092417" y="1306296"/>
            <a:ext cx="5689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SzPct val="100000"/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Aggressive brain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tumor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with near always fatal outcome: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mOS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16 months, 6% OS at 7 year</a:t>
            </a:r>
            <a:r>
              <a:rPr lang="en-GB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1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SzPct val="100000"/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Highly invasive but generally confined to the brain.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C8D04-0EE4-C03F-2D09-A7D375F5E46B}"/>
              </a:ext>
            </a:extLst>
          </p:cNvPr>
          <p:cNvSpPr txBox="1"/>
          <p:nvPr/>
        </p:nvSpPr>
        <p:spPr>
          <a:xfrm>
            <a:off x="6275182" y="2631635"/>
            <a:ext cx="48325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sz="2400" b="1" dirty="0">
                <a:latin typeface="Arial Nova" panose="020B0504020202020204" pitchFamily="34" charset="0"/>
                <a:cs typeface="Arial" panose="020B0604020202020204" pitchFamily="34" charset="0"/>
              </a:rPr>
              <a:t>Two oncolytic viruses with therapeutic benefit.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B1CED7-DAB6-0091-C992-E3A432A44C8D}"/>
              </a:ext>
            </a:extLst>
          </p:cNvPr>
          <p:cNvSpPr txBox="1"/>
          <p:nvPr/>
        </p:nvSpPr>
        <p:spPr>
          <a:xfrm>
            <a:off x="6092418" y="3526267"/>
            <a:ext cx="58069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SzPct val="100000"/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HSV based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oncoytic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viruses (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oHSV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SzPct val="100000"/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Daiichi Sankyo’s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Delytact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conditionally approved in Japan based on 84% one-year survival rate</a:t>
            </a:r>
            <a:r>
              <a:rPr lang="en-GB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2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SzPct val="100000"/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CAN-3110 (rQ-Nestin34.5)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mOS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14.2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mo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vs. 7.9 in HSV-1 seropositive rGBM</a:t>
            </a:r>
            <a:r>
              <a:rPr lang="en-GB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3\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2557875-2ABD-3A20-BBF0-BA5F35732628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pic>
        <p:nvPicPr>
          <p:cNvPr id="30" name="Picture 29" descr="A blue and black flower&#10;&#10;Description automatically generated">
            <a:extLst>
              <a:ext uri="{FF2B5EF4-FFF2-40B4-BE49-F238E27FC236}">
                <a16:creationId xmlns:a16="http://schemas.microsoft.com/office/drawing/2014/main" id="{3295CC51-504F-DE9D-E103-DB1DA96E5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69" y="5760030"/>
            <a:ext cx="848588" cy="84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58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AC2901-0160-9E21-4FCD-89C85EB4A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370BE26-7626-CC49-CF21-218BC76074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387DFE8-E65D-0D8B-F8FA-71FDBE01B696}"/>
              </a:ext>
            </a:extLst>
          </p:cNvPr>
          <p:cNvSpPr/>
          <p:nvPr/>
        </p:nvSpPr>
        <p:spPr>
          <a:xfrm>
            <a:off x="3972910" y="1480859"/>
            <a:ext cx="8060594" cy="5127759"/>
          </a:xfrm>
          <a:prstGeom prst="roundRect">
            <a:avLst>
              <a:gd name="adj" fmla="val 2657"/>
            </a:avLst>
          </a:pr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840B5BB-9308-6E6A-1DC0-E7CCB497351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35DCC01-90FC-EE75-DE03-3B7717E32D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blue and black flower&#10;&#10;Description automatically generated">
            <a:extLst>
              <a:ext uri="{FF2B5EF4-FFF2-40B4-BE49-F238E27FC236}">
                <a16:creationId xmlns:a16="http://schemas.microsoft.com/office/drawing/2014/main" id="{8F554663-7DB4-EE63-16FC-51E6A7DAF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69" y="5760030"/>
            <a:ext cx="848588" cy="8485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88C365-1030-E737-4AB2-95B0ADCB6D24}"/>
              </a:ext>
            </a:extLst>
          </p:cNvPr>
          <p:cNvSpPr/>
          <p:nvPr/>
        </p:nvSpPr>
        <p:spPr>
          <a:xfrm>
            <a:off x="4072247" y="1547778"/>
            <a:ext cx="7846484" cy="4971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A55FE1DC-3047-5367-DA3A-25EED7025C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9130585"/>
              </p:ext>
            </p:extLst>
          </p:nvPr>
        </p:nvGraphicFramePr>
        <p:xfrm>
          <a:off x="4072247" y="1547778"/>
          <a:ext cx="7846484" cy="4971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1621">
                  <a:extLst>
                    <a:ext uri="{9D8B030D-6E8A-4147-A177-3AD203B41FA5}">
                      <a16:colId xmlns:a16="http://schemas.microsoft.com/office/drawing/2014/main" val="1123944457"/>
                    </a:ext>
                  </a:extLst>
                </a:gridCol>
                <a:gridCol w="1961621">
                  <a:extLst>
                    <a:ext uri="{9D8B030D-6E8A-4147-A177-3AD203B41FA5}">
                      <a16:colId xmlns:a16="http://schemas.microsoft.com/office/drawing/2014/main" val="2404610778"/>
                    </a:ext>
                  </a:extLst>
                </a:gridCol>
                <a:gridCol w="1961621">
                  <a:extLst>
                    <a:ext uri="{9D8B030D-6E8A-4147-A177-3AD203B41FA5}">
                      <a16:colId xmlns:a16="http://schemas.microsoft.com/office/drawing/2014/main" val="2541640893"/>
                    </a:ext>
                  </a:extLst>
                </a:gridCol>
                <a:gridCol w="1961621">
                  <a:extLst>
                    <a:ext uri="{9D8B030D-6E8A-4147-A177-3AD203B41FA5}">
                      <a16:colId xmlns:a16="http://schemas.microsoft.com/office/drawing/2014/main" val="498380480"/>
                    </a:ext>
                  </a:extLst>
                </a:gridCol>
              </a:tblGrid>
              <a:tr h="849813">
                <a:tc>
                  <a:txBody>
                    <a:bodyPr/>
                    <a:lstStyle/>
                    <a:p>
                      <a:endParaRPr lang="en-US" sz="1600" b="0" i="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 marL="80475" marR="80475" marT="40238" marB="402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Ovi-719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A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Can-3110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i="0" dirty="0" err="1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Delytact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249179"/>
                  </a:ext>
                </a:extLst>
              </a:tr>
              <a:tr h="798615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Tumor replication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ICP34.5 WT</a:t>
                      </a:r>
                    </a:p>
                    <a:p>
                      <a:pPr algn="ctr"/>
                      <a:r>
                        <a:rPr lang="en-US" sz="14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Fusogenic</a:t>
                      </a:r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 mutation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A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Nestin-ICP34.5 WT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ICP34.5 deletion</a:t>
                      </a:r>
                      <a:endParaRPr lang="en-US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ova" panose="020B0504020202020204" pitchFamily="34" charset="0"/>
                      </a:endParaRP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956204"/>
                  </a:ext>
                </a:extLst>
              </a:tr>
              <a:tr h="798615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Entry receptor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EGFR, </a:t>
                      </a:r>
                      <a:r>
                        <a:rPr lang="en-US" sz="14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EGFRvIII</a:t>
                      </a:r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, Nectin-1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A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Nectin-1, HVEM,</a:t>
                      </a:r>
                      <a:r>
                        <a:rPr lang="en-US" sz="1400" b="0" i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 heparan sulfate </a:t>
                      </a:r>
                      <a:endParaRPr lang="en-US" sz="1400" b="0" i="0" baseline="30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ova" panose="020B0504020202020204" pitchFamily="34" charset="0"/>
                      </a:endParaRP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Nectin-1, HVEM, </a:t>
                      </a:r>
                      <a:r>
                        <a:rPr lang="en-US" sz="1400" b="0" i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heparan sulfate </a:t>
                      </a:r>
                      <a:endParaRPr lang="en-US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ova" panose="020B0504020202020204" pitchFamily="34" charset="0"/>
                      </a:endParaRP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407787"/>
                  </a:ext>
                </a:extLst>
              </a:tr>
              <a:tr h="962888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Safety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microRNA attenuation,</a:t>
                      </a:r>
                    </a:p>
                    <a:p>
                      <a:pPr algn="ctr"/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axonal transport deficient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A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Nestin</a:t>
                      </a:r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 controlled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ICP34.5 deletion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347761"/>
                  </a:ext>
                </a:extLst>
              </a:tr>
              <a:tr h="798615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Immune Stimulatory Transgenes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IL-12, aPD-1 </a:t>
                      </a:r>
                      <a:r>
                        <a:rPr lang="en-US" sz="14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nAb</a:t>
                      </a:r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, aTREM2 </a:t>
                      </a:r>
                      <a:r>
                        <a:rPr lang="en-US" sz="14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scAb</a:t>
                      </a:r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, HPGD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A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None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None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951495"/>
                  </a:ext>
                </a:extLst>
              </a:tr>
              <a:tr h="762848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Stage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2yrs to IND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4A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Phase 1</a:t>
                      </a:r>
                      <a:endParaRPr lang="en-US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ova" panose="020B0504020202020204" pitchFamily="34" charset="0"/>
                      </a:endParaRP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ova" panose="020B0504020202020204" pitchFamily="34" charset="0"/>
                        </a:rPr>
                        <a:t>Cond. approved in Japan</a:t>
                      </a:r>
                    </a:p>
                  </a:txBody>
                  <a:tcPr marL="80475" marR="80475" marT="40238" marB="402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88D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9743"/>
                  </a:ext>
                </a:extLst>
              </a:tr>
            </a:tbl>
          </a:graphicData>
        </a:graphic>
      </p:graphicFrame>
      <p:sp>
        <p:nvSpPr>
          <p:cNvPr id="6" name="Subtitle 2">
            <a:extLst>
              <a:ext uri="{FF2B5EF4-FFF2-40B4-BE49-F238E27FC236}">
                <a16:creationId xmlns:a16="http://schemas.microsoft.com/office/drawing/2014/main" id="{6D7533CC-BC85-D237-B032-E7D74158608A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BACA950-BF3D-86E6-BF50-D9E86B25DF80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4C7CE2A-37F4-9A45-2C25-37F99CF4B613}"/>
              </a:ext>
            </a:extLst>
          </p:cNvPr>
          <p:cNvSpPr txBox="1">
            <a:spLocks/>
          </p:cNvSpPr>
          <p:nvPr/>
        </p:nvSpPr>
        <p:spPr>
          <a:xfrm>
            <a:off x="254198" y="1207624"/>
            <a:ext cx="3818050" cy="2984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6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A </a:t>
            </a:r>
            <a:r>
              <a:rPr lang="en-GB" sz="3600" dirty="0">
                <a:solidFill>
                  <a:srgbClr val="1821EE"/>
                </a:solidFill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Next-Gen </a:t>
            </a:r>
            <a:r>
              <a:rPr lang="en-GB" sz="3600" dirty="0" err="1">
                <a:solidFill>
                  <a:srgbClr val="1821EE"/>
                </a:solidFill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oHSV</a:t>
            </a:r>
            <a:r>
              <a:rPr lang="en-GB" sz="36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76991A1-A384-8566-DDFE-DFBAA2D25F22}"/>
              </a:ext>
            </a:extLst>
          </p:cNvPr>
          <p:cNvSpPr txBox="1">
            <a:spLocks/>
          </p:cNvSpPr>
          <p:nvPr/>
        </p:nvSpPr>
        <p:spPr>
          <a:xfrm>
            <a:off x="254199" y="322259"/>
            <a:ext cx="6162172" cy="976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48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OVI-719</a:t>
            </a:r>
            <a:endParaRPr lang="en-GB" sz="4800" dirty="0">
              <a:solidFill>
                <a:srgbClr val="E62806"/>
              </a:solidFill>
              <a:effectLst/>
              <a:latin typeface="Arial Nova" panose="020B0504020202020204" pitchFamily="34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14983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F505A1-896A-6D19-CC84-7B22DC2E9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44CE45-B269-3485-B40C-D7AD94AE0C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5139D8F-0874-666C-E77A-7BF0D23E422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73A1212-2FD6-EC73-7A8B-A82CC341AB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2">
            <a:extLst>
              <a:ext uri="{FF2B5EF4-FFF2-40B4-BE49-F238E27FC236}">
                <a16:creationId xmlns:a16="http://schemas.microsoft.com/office/drawing/2014/main" id="{31792982-8D1B-2C1D-293E-34E5CB9B13FA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2D0AF67-CB18-1E68-515D-8E0EE7214196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8E6F3A7-2C2D-052E-9545-66BA17D07134}"/>
              </a:ext>
            </a:extLst>
          </p:cNvPr>
          <p:cNvSpPr/>
          <p:nvPr/>
        </p:nvSpPr>
        <p:spPr>
          <a:xfrm>
            <a:off x="6105206" y="3302737"/>
            <a:ext cx="6009994" cy="2898038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594AC-B62E-3C09-3E65-529D96397341}"/>
              </a:ext>
            </a:extLst>
          </p:cNvPr>
          <p:cNvSpPr txBox="1"/>
          <p:nvPr/>
        </p:nvSpPr>
        <p:spPr>
          <a:xfrm>
            <a:off x="6272732" y="3449693"/>
            <a:ext cx="4085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sz="2400" b="1" dirty="0">
                <a:latin typeface="Arial Nova" panose="020B0504020202020204" pitchFamily="34" charset="0"/>
                <a:cs typeface="Arial" panose="020B0604020202020204" pitchFamily="34" charset="0"/>
              </a:rPr>
              <a:t>Evaluate the potential of OV-719 in GBM.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6523D-A47E-4963-6BF8-766305F94CD1}"/>
              </a:ext>
            </a:extLst>
          </p:cNvPr>
          <p:cNvSpPr txBox="1"/>
          <p:nvPr/>
        </p:nvSpPr>
        <p:spPr>
          <a:xfrm>
            <a:off x="6105205" y="4361386"/>
            <a:ext cx="58391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SzPct val="100000"/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Designed by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oHSV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 experts at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Oncorus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, Inc.</a:t>
            </a:r>
          </a:p>
          <a:p>
            <a:pPr marL="742950" lvl="1" indent="-285750">
              <a:buSzPct val="100000"/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OVI-719 (formerly known as ONCR-719) has been developed preclinically in collaboration with Pr. Francisco Quintana.</a:t>
            </a:r>
          </a:p>
          <a:p>
            <a:pPr marL="742950" lvl="1" indent="-285750">
              <a:buSzPct val="100000"/>
              <a:buFont typeface="Wingdings" pitchFamily="2" charset="2"/>
              <a:buChar char="§"/>
            </a:pP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Ovie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 Tx is licensing the IP to enable the development of OVI-719 for glioblastoma.</a:t>
            </a:r>
          </a:p>
        </p:txBody>
      </p:sp>
      <p:pic>
        <p:nvPicPr>
          <p:cNvPr id="10" name="Picture 9" descr="A blue and black flower&#10;&#10;Description automatically generated">
            <a:extLst>
              <a:ext uri="{FF2B5EF4-FFF2-40B4-BE49-F238E27FC236}">
                <a16:creationId xmlns:a16="http://schemas.microsoft.com/office/drawing/2014/main" id="{3651BE76-6CA9-104C-C870-B2A17C386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69" y="5760030"/>
            <a:ext cx="848588" cy="84858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D0E7D3B-ABE7-0E61-C271-2042079694FE}"/>
              </a:ext>
            </a:extLst>
          </p:cNvPr>
          <p:cNvSpPr txBox="1">
            <a:spLocks/>
          </p:cNvSpPr>
          <p:nvPr/>
        </p:nvSpPr>
        <p:spPr>
          <a:xfrm>
            <a:off x="254199" y="322259"/>
            <a:ext cx="6162172" cy="976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4800" dirty="0" err="1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Ovie</a:t>
            </a:r>
            <a:r>
              <a:rPr lang="en-GB" sz="4800" dirty="0">
                <a:latin typeface="Arial Nova" panose="020B0504020202020204" pitchFamily="34" charset="0"/>
                <a:cs typeface="Futura Medium" panose="020B0602020204020303" pitchFamily="34" charset="-79"/>
              </a:rPr>
              <a:t> Tx Goal</a:t>
            </a:r>
            <a:endParaRPr lang="en-GB" sz="4800" dirty="0">
              <a:solidFill>
                <a:srgbClr val="E62806"/>
              </a:solidFill>
              <a:effectLst/>
              <a:latin typeface="Arial Nova" panose="020B0504020202020204" pitchFamily="34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87415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7D036E-E14C-97AD-0B22-91E0E97DD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92FDE1-A0D0-C8B5-B1D7-A857F08B4D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7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8" name="Picture 7" descr="A blue and black flower&#10;&#10;Description automatically generated">
            <a:extLst>
              <a:ext uri="{FF2B5EF4-FFF2-40B4-BE49-F238E27FC236}">
                <a16:creationId xmlns:a16="http://schemas.microsoft.com/office/drawing/2014/main" id="{49DF121E-83AC-473D-74E2-56A4E82A0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69" y="5760030"/>
            <a:ext cx="848588" cy="848588"/>
          </a:xfrm>
          <a:prstGeom prst="rect">
            <a:avLst/>
          </a:prstGeom>
        </p:spPr>
      </p:pic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B84096D-10E9-CB78-0242-7CF54555281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AE1A192-7774-2479-9B26-2349497ABA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2">
            <a:extLst>
              <a:ext uri="{FF2B5EF4-FFF2-40B4-BE49-F238E27FC236}">
                <a16:creationId xmlns:a16="http://schemas.microsoft.com/office/drawing/2014/main" id="{FA6ACDD0-9691-5548-5DB0-D8AAA5028530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9876882-D839-67E5-A098-53F492F18F28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C6B4BB02-B247-0BEC-5412-63CA3D699359}"/>
              </a:ext>
            </a:extLst>
          </p:cNvPr>
          <p:cNvSpPr/>
          <p:nvPr/>
        </p:nvSpPr>
        <p:spPr>
          <a:xfrm>
            <a:off x="6751140" y="4358644"/>
            <a:ext cx="5298773" cy="2057093"/>
          </a:xfrm>
          <a:prstGeom prst="roundRect">
            <a:avLst>
              <a:gd name="adj" fmla="val 5841"/>
            </a:avLst>
          </a:prstGeom>
          <a:solidFill>
            <a:schemeClr val="bg1">
              <a:alpha val="74744"/>
            </a:schemeClr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83A96119-064F-1B80-CD5F-92612836EAC8}"/>
              </a:ext>
            </a:extLst>
          </p:cNvPr>
          <p:cNvSpPr/>
          <p:nvPr/>
        </p:nvSpPr>
        <p:spPr>
          <a:xfrm>
            <a:off x="6751140" y="2224505"/>
            <a:ext cx="5298773" cy="2057093"/>
          </a:xfrm>
          <a:prstGeom prst="roundRect">
            <a:avLst>
              <a:gd name="adj" fmla="val 5841"/>
            </a:avLst>
          </a:prstGeom>
          <a:solidFill>
            <a:schemeClr val="bg1">
              <a:alpha val="74744"/>
            </a:schemeClr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AF4A59BD-3ABB-FBC3-7148-096D319158E9}"/>
              </a:ext>
            </a:extLst>
          </p:cNvPr>
          <p:cNvSpPr/>
          <p:nvPr/>
        </p:nvSpPr>
        <p:spPr>
          <a:xfrm>
            <a:off x="1267366" y="4363963"/>
            <a:ext cx="5298773" cy="2057093"/>
          </a:xfrm>
          <a:prstGeom prst="roundRect">
            <a:avLst>
              <a:gd name="adj" fmla="val 5841"/>
            </a:avLst>
          </a:prstGeom>
          <a:solidFill>
            <a:schemeClr val="bg1">
              <a:alpha val="74744"/>
            </a:schemeClr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BBE7A48-6C50-F43A-597C-3AAED5155C0D}"/>
              </a:ext>
            </a:extLst>
          </p:cNvPr>
          <p:cNvSpPr/>
          <p:nvPr/>
        </p:nvSpPr>
        <p:spPr>
          <a:xfrm>
            <a:off x="1267366" y="2229824"/>
            <a:ext cx="5298773" cy="2057093"/>
          </a:xfrm>
          <a:prstGeom prst="roundRect">
            <a:avLst>
              <a:gd name="adj" fmla="val 5841"/>
            </a:avLst>
          </a:prstGeom>
          <a:solidFill>
            <a:schemeClr val="bg1">
              <a:alpha val="74744"/>
            </a:schemeClr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49B1BF-A611-C845-3694-412F188F5395}"/>
              </a:ext>
            </a:extLst>
          </p:cNvPr>
          <p:cNvSpPr txBox="1"/>
          <p:nvPr/>
        </p:nvSpPr>
        <p:spPr>
          <a:xfrm>
            <a:off x="8274327" y="4446317"/>
            <a:ext cx="2722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b="1" dirty="0">
                <a:latin typeface="Arial Nova" panose="020B0504020202020204" pitchFamily="34" charset="0"/>
                <a:cs typeface="Arial" panose="020B0604020202020204" pitchFamily="34" charset="0"/>
              </a:rPr>
              <a:t>Francisco </a:t>
            </a:r>
          </a:p>
          <a:p>
            <a:pPr>
              <a:buSzPct val="200000"/>
            </a:pPr>
            <a:r>
              <a:rPr lang="en-GB" b="1" dirty="0">
                <a:latin typeface="Arial Nova" panose="020B0504020202020204" pitchFamily="34" charset="0"/>
                <a:cs typeface="Arial" panose="020B0604020202020204" pitchFamily="34" charset="0"/>
              </a:rPr>
              <a:t>Quintana, </a:t>
            </a:r>
            <a:r>
              <a:rPr lang="en-GB" sz="1800" dirty="0">
                <a:latin typeface="Arial Nova" panose="020B0504020202020204" pitchFamily="34" charset="0"/>
                <a:cs typeface="Arial" panose="020B0604020202020204" pitchFamily="34" charset="0"/>
              </a:rPr>
              <a:t>PhD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796944-ECE2-DBE5-0CA2-A9B30F685EDA}"/>
              </a:ext>
            </a:extLst>
          </p:cNvPr>
          <p:cNvSpPr txBox="1"/>
          <p:nvPr/>
        </p:nvSpPr>
        <p:spPr>
          <a:xfrm>
            <a:off x="8309310" y="5732475"/>
            <a:ext cx="3740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1200" dirty="0">
                <a:latin typeface="Arial Nova" panose="020B0504020202020204" pitchFamily="34" charset="0"/>
                <a:cs typeface="Arial" panose="020B0604020202020204" pitchFamily="34" charset="0"/>
              </a:rPr>
              <a:t>Professor of Neurology, Department of Neurology, Brigham and Women’s Hospital, Harvard Medical School</a:t>
            </a:r>
            <a:endParaRPr lang="en-GB" sz="1200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1294C1E-9665-1BAB-C301-68D8487572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3742" y="4540322"/>
            <a:ext cx="1335722" cy="1754080"/>
          </a:xfrm>
          <a:prstGeom prst="rect">
            <a:avLst/>
          </a:prstGeom>
        </p:spPr>
      </p:pic>
      <p:pic>
        <p:nvPicPr>
          <p:cNvPr id="29" name="Picture 2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B68149B-2369-767E-CE88-3ED2032B70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186" y="5151883"/>
            <a:ext cx="841518" cy="209492"/>
          </a:xfrm>
          <a:prstGeom prst="rect">
            <a:avLst/>
          </a:prstGeom>
        </p:spPr>
      </p:pic>
      <p:pic>
        <p:nvPicPr>
          <p:cNvPr id="30" name="Picture 4" descr="Violet Therapeutics | LinkedIn">
            <a:extLst>
              <a:ext uri="{FF2B5EF4-FFF2-40B4-BE49-F238E27FC236}">
                <a16:creationId xmlns:a16="http://schemas.microsoft.com/office/drawing/2014/main" id="{8295D2E5-16DC-D3C1-1F17-8661E0F6D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3" b="24653"/>
          <a:stretch/>
        </p:blipFill>
        <p:spPr bwMode="auto">
          <a:xfrm>
            <a:off x="8653505" y="5221777"/>
            <a:ext cx="863697" cy="40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bout Brigham and Women's Hospital | Brigham and Women's Hospital">
            <a:extLst>
              <a:ext uri="{FF2B5EF4-FFF2-40B4-BE49-F238E27FC236}">
                <a16:creationId xmlns:a16="http://schemas.microsoft.com/office/drawing/2014/main" id="{907EB07C-360F-4A4A-3FDA-89A1C81EC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193" y="5424043"/>
            <a:ext cx="1682179" cy="19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ANTOLRX">
            <a:extLst>
              <a:ext uri="{FF2B5EF4-FFF2-40B4-BE49-F238E27FC236}">
                <a16:creationId xmlns:a16="http://schemas.microsoft.com/office/drawing/2014/main" id="{61007693-5206-9546-466D-EC6759CF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102" y="5156965"/>
            <a:ext cx="881774" cy="199328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BB8BC79-F775-2FE6-FB05-CD10DD2545D0}"/>
              </a:ext>
            </a:extLst>
          </p:cNvPr>
          <p:cNvSpPr txBox="1"/>
          <p:nvPr/>
        </p:nvSpPr>
        <p:spPr>
          <a:xfrm>
            <a:off x="2832818" y="2362761"/>
            <a:ext cx="3048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b="1" dirty="0">
                <a:latin typeface="Arial Nova" panose="020B0504020202020204" pitchFamily="34" charset="0"/>
                <a:cs typeface="Arial" panose="020B0604020202020204" pitchFamily="34" charset="0"/>
              </a:rPr>
              <a:t>Christophe </a:t>
            </a:r>
          </a:p>
          <a:p>
            <a:pPr>
              <a:buSzPct val="200000"/>
            </a:pPr>
            <a:r>
              <a:rPr lang="en-GB" b="1" dirty="0" err="1">
                <a:latin typeface="Arial Nova" panose="020B0504020202020204" pitchFamily="34" charset="0"/>
                <a:cs typeface="Arial" panose="020B0604020202020204" pitchFamily="34" charset="0"/>
              </a:rPr>
              <a:t>Qu</a:t>
            </a:r>
            <a:r>
              <a:rPr lang="en-GB" b="1" dirty="0" err="1">
                <a:effectLst/>
                <a:latin typeface="Arial Nova" panose="020B0504020202020204" pitchFamily="34" charset="0"/>
              </a:rPr>
              <a:t>éva</a:t>
            </a:r>
            <a:r>
              <a:rPr lang="en-GB" b="1" dirty="0">
                <a:effectLst/>
                <a:latin typeface="Arial Nova" panose="020B0504020202020204" pitchFamily="34" charset="0"/>
              </a:rPr>
              <a:t>, </a:t>
            </a:r>
            <a:r>
              <a:rPr lang="en-GB" dirty="0">
                <a:effectLst/>
                <a:latin typeface="Arial Nova" panose="020B0504020202020204" pitchFamily="34" charset="0"/>
              </a:rPr>
              <a:t>PhD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093CDB-8852-EF72-A123-FC10F6F17C2B}"/>
              </a:ext>
            </a:extLst>
          </p:cNvPr>
          <p:cNvSpPr txBox="1"/>
          <p:nvPr/>
        </p:nvSpPr>
        <p:spPr>
          <a:xfrm>
            <a:off x="4528187" y="2356781"/>
            <a:ext cx="1842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SzPct val="200000"/>
            </a:pPr>
            <a:r>
              <a:rPr lang="en-GB" dirty="0">
                <a:latin typeface="Arial Nova" panose="020B0504020202020204" pitchFamily="34" charset="0"/>
                <a:cs typeface="Arial" panose="020B0604020202020204" pitchFamily="34" charset="0"/>
              </a:rPr>
              <a:t>CEO</a:t>
            </a:r>
            <a:endParaRPr lang="en-GB" dirty="0">
              <a:effectLst/>
              <a:latin typeface="Arial Nova" panose="020B0504020202020204" pitchFamily="34" charset="0"/>
            </a:endParaRPr>
          </a:p>
        </p:txBody>
      </p:sp>
      <p:pic>
        <p:nvPicPr>
          <p:cNvPr id="36" name="Picture 35" descr="A person with glasses and a beard&#10;&#10;Description automatically generated">
            <a:extLst>
              <a:ext uri="{FF2B5EF4-FFF2-40B4-BE49-F238E27FC236}">
                <a16:creationId xmlns:a16="http://schemas.microsoft.com/office/drawing/2014/main" id="{512573BC-53FF-06DB-B3CC-D1C34D4F7E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7319" y="2414494"/>
            <a:ext cx="1335722" cy="1754080"/>
          </a:xfrm>
          <a:prstGeom prst="rect">
            <a:avLst/>
          </a:prstGeom>
        </p:spPr>
      </p:pic>
      <p:sp>
        <p:nvSpPr>
          <p:cNvPr id="38" name="object 36">
            <a:extLst>
              <a:ext uri="{FF2B5EF4-FFF2-40B4-BE49-F238E27FC236}">
                <a16:creationId xmlns:a16="http://schemas.microsoft.com/office/drawing/2014/main" id="{6E88890C-A0FA-AD44-C85C-37BF283B72AA}"/>
              </a:ext>
            </a:extLst>
          </p:cNvPr>
          <p:cNvSpPr/>
          <p:nvPr/>
        </p:nvSpPr>
        <p:spPr>
          <a:xfrm>
            <a:off x="3577625" y="3603793"/>
            <a:ext cx="761617" cy="4211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51C248B0-08ED-12F8-A8AE-EFBFE4BB709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36145" r="3611" b="36874"/>
          <a:stretch/>
        </p:blipFill>
        <p:spPr>
          <a:xfrm>
            <a:off x="4594998" y="3632672"/>
            <a:ext cx="971281" cy="285515"/>
          </a:xfrm>
          <a:prstGeom prst="rect">
            <a:avLst/>
          </a:prstGeom>
        </p:spPr>
      </p:pic>
      <p:pic>
        <p:nvPicPr>
          <p:cNvPr id="40" name="Picture 39" descr="A close up of a sign&#10;&#10;Description automatically generated">
            <a:extLst>
              <a:ext uri="{FF2B5EF4-FFF2-40B4-BE49-F238E27FC236}">
                <a16:creationId xmlns:a16="http://schemas.microsoft.com/office/drawing/2014/main" id="{69607E81-118E-3840-6B09-A31566505FA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7" b="36331"/>
          <a:stretch/>
        </p:blipFill>
        <p:spPr>
          <a:xfrm>
            <a:off x="5523638" y="3167229"/>
            <a:ext cx="738351" cy="204237"/>
          </a:xfrm>
          <a:prstGeom prst="rect">
            <a:avLst/>
          </a:prstGeom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BF34656A-CD9C-DC92-B6D7-1C2C0E5D5A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13" y="3606713"/>
            <a:ext cx="331301" cy="3313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319F9FB-3806-D3BB-9BBC-F97FC47155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98" y="3113398"/>
            <a:ext cx="1002557" cy="21732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1339ED5-6E6E-BB8C-C060-B33253DF05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31783" y="3028304"/>
            <a:ext cx="686942" cy="397901"/>
          </a:xfrm>
          <a:prstGeom prst="rect">
            <a:avLst/>
          </a:prstGeom>
        </p:spPr>
      </p:pic>
      <p:pic>
        <p:nvPicPr>
          <p:cNvPr id="45" name="Picture 4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32C193E-2341-5CF6-2126-D96B39069E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12034" y="2370294"/>
            <a:ext cx="1335722" cy="175408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67C52A5-CC46-7560-8002-E60AD5F8E625}"/>
              </a:ext>
            </a:extLst>
          </p:cNvPr>
          <p:cNvSpPr txBox="1"/>
          <p:nvPr/>
        </p:nvSpPr>
        <p:spPr>
          <a:xfrm>
            <a:off x="8258813" y="2357042"/>
            <a:ext cx="29088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b="1" dirty="0">
                <a:latin typeface="Arial Nova" panose="020B0504020202020204" pitchFamily="34" charset="0"/>
                <a:cs typeface="Arial" panose="020B0604020202020204" pitchFamily="34" charset="0"/>
              </a:rPr>
              <a:t>Stephanie </a:t>
            </a:r>
          </a:p>
          <a:p>
            <a:pPr>
              <a:buSzPct val="200000"/>
            </a:pPr>
            <a:r>
              <a:rPr lang="en-GB" b="1" dirty="0">
                <a:latin typeface="Arial Nova" panose="020B0504020202020204" pitchFamily="34" charset="0"/>
                <a:cs typeface="Arial" panose="020B0604020202020204" pitchFamily="34" charset="0"/>
              </a:rPr>
              <a:t>Duncanson, </a:t>
            </a:r>
            <a:r>
              <a:rPr lang="en-GB" sz="1800" dirty="0">
                <a:latin typeface="Arial Nova" panose="020B0504020202020204" pitchFamily="34" charset="0"/>
                <a:cs typeface="Arial" panose="020B0604020202020204" pitchFamily="34" charset="0"/>
              </a:rPr>
              <a:t>PhD</a:t>
            </a:r>
          </a:p>
        </p:txBody>
      </p:sp>
      <p:sp>
        <p:nvSpPr>
          <p:cNvPr id="48" name="object 37">
            <a:extLst>
              <a:ext uri="{FF2B5EF4-FFF2-40B4-BE49-F238E27FC236}">
                <a16:creationId xmlns:a16="http://schemas.microsoft.com/office/drawing/2014/main" id="{5D66C87B-328D-8037-CB87-C400E8DDABC6}"/>
              </a:ext>
            </a:extLst>
          </p:cNvPr>
          <p:cNvSpPr/>
          <p:nvPr/>
        </p:nvSpPr>
        <p:spPr>
          <a:xfrm>
            <a:off x="10198230" y="3523100"/>
            <a:ext cx="866453" cy="3625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5BB9E2BE-A098-8194-A92E-F6483FE9880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5" t="13639" r="35796" b="14619"/>
          <a:stretch/>
        </p:blipFill>
        <p:spPr>
          <a:xfrm>
            <a:off x="11214278" y="3183143"/>
            <a:ext cx="507495" cy="51440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0C302F9-9037-B80E-ED1A-EC5028897D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79" y="3169458"/>
            <a:ext cx="1098820" cy="2381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F5B5115-54C6-73AC-A43F-34A8F004940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60179" y="3097330"/>
            <a:ext cx="825234" cy="83301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2B44E32-734B-0388-E7E2-A012F8ABEBD0}"/>
              </a:ext>
            </a:extLst>
          </p:cNvPr>
          <p:cNvSpPr txBox="1"/>
          <p:nvPr/>
        </p:nvSpPr>
        <p:spPr>
          <a:xfrm>
            <a:off x="9895117" y="2357042"/>
            <a:ext cx="191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SzPct val="200000"/>
            </a:pPr>
            <a:r>
              <a:rPr lang="en-GB" dirty="0">
                <a:latin typeface="Arial Nova" panose="020B0504020202020204" pitchFamily="34" charset="0"/>
                <a:cs typeface="Arial" panose="020B0604020202020204" pitchFamily="34" charset="0"/>
              </a:rPr>
              <a:t>CBO</a:t>
            </a:r>
            <a:endParaRPr lang="en-GB" dirty="0">
              <a:effectLst/>
              <a:latin typeface="Arial Nova" panose="020B05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E0E1550-FE84-B9B6-062B-8BBDAC1F53D7}"/>
              </a:ext>
            </a:extLst>
          </p:cNvPr>
          <p:cNvSpPr txBox="1"/>
          <p:nvPr/>
        </p:nvSpPr>
        <p:spPr>
          <a:xfrm>
            <a:off x="2838954" y="4447880"/>
            <a:ext cx="22416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b="1" dirty="0">
                <a:latin typeface="Arial Nova" panose="020B0504020202020204" pitchFamily="34" charset="0"/>
                <a:cs typeface="Arial" panose="020B0604020202020204" pitchFamily="34" charset="0"/>
              </a:rPr>
              <a:t>Craig </a:t>
            </a:r>
          </a:p>
          <a:p>
            <a:pPr>
              <a:buSzPct val="200000"/>
            </a:pPr>
            <a:r>
              <a:rPr lang="en-GB" b="1" dirty="0" err="1">
                <a:latin typeface="Arial Nova" panose="020B0504020202020204" pitchFamily="34" charset="0"/>
                <a:cs typeface="Arial" panose="020B0604020202020204" pitchFamily="34" charset="0"/>
              </a:rPr>
              <a:t>Straphdee</a:t>
            </a:r>
            <a:r>
              <a:rPr lang="en-GB" b="1" dirty="0">
                <a:latin typeface="Arial Nova" panose="020B0504020202020204" pitchFamily="34" charset="0"/>
                <a:cs typeface="Arial" panose="020B0604020202020204" pitchFamily="34" charset="0"/>
              </a:rPr>
              <a:t>, </a:t>
            </a:r>
            <a:r>
              <a:rPr lang="en-GB" dirty="0">
                <a:effectLst/>
                <a:latin typeface="Arial Nova" panose="020B0504020202020204" pitchFamily="34" charset="0"/>
              </a:rPr>
              <a:t>PhD</a:t>
            </a:r>
          </a:p>
        </p:txBody>
      </p:sp>
      <p:pic>
        <p:nvPicPr>
          <p:cNvPr id="56" name="Picture 55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62A3FCCB-BAC4-31FF-70FC-525B9E95136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89922" y="4566459"/>
            <a:ext cx="1335722" cy="1754080"/>
          </a:xfrm>
          <a:prstGeom prst="rect">
            <a:avLst/>
          </a:prstGeom>
        </p:spPr>
      </p:pic>
      <p:pic>
        <p:nvPicPr>
          <p:cNvPr id="57" name="Picture 56" descr="A close up of a sign&#10;&#10;Description automatically generated">
            <a:extLst>
              <a:ext uri="{FF2B5EF4-FFF2-40B4-BE49-F238E27FC236}">
                <a16:creationId xmlns:a16="http://schemas.microsoft.com/office/drawing/2014/main" id="{AA9738C2-A1F6-7829-6951-E4B8A37EC9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7" b="36331"/>
          <a:stretch/>
        </p:blipFill>
        <p:spPr>
          <a:xfrm>
            <a:off x="4673318" y="5210108"/>
            <a:ext cx="761629" cy="21067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8F7C495-6F3A-56DA-8DF7-4EDB6AD396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17" y="5185171"/>
            <a:ext cx="1034166" cy="2241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F5CCB37-CB19-F884-6338-C446302425C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15591" y="5461185"/>
            <a:ext cx="786783" cy="60890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E2617E-5CB4-76D4-B929-7E7557DEC64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88068" y="5536681"/>
            <a:ext cx="1135257" cy="34660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B7816998-B5AC-ED74-6B51-87984EB4038C}"/>
              </a:ext>
            </a:extLst>
          </p:cNvPr>
          <p:cNvSpPr txBox="1"/>
          <p:nvPr/>
        </p:nvSpPr>
        <p:spPr>
          <a:xfrm>
            <a:off x="4450334" y="4460443"/>
            <a:ext cx="1936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SzPct val="200000"/>
            </a:pPr>
            <a:r>
              <a:rPr lang="en-GB" dirty="0">
                <a:latin typeface="Arial Nova" panose="020B0504020202020204" pitchFamily="34" charset="0"/>
                <a:cs typeface="Arial" panose="020B0604020202020204" pitchFamily="34" charset="0"/>
              </a:rPr>
              <a:t>CSO</a:t>
            </a:r>
            <a:endParaRPr lang="en-GB" dirty="0">
              <a:effectLst/>
              <a:latin typeface="Arial Nova" panose="020B05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2444DF2-5EB0-4628-7A3B-A81A90E29C0D}"/>
              </a:ext>
            </a:extLst>
          </p:cNvPr>
          <p:cNvSpPr txBox="1">
            <a:spLocks/>
          </p:cNvSpPr>
          <p:nvPr/>
        </p:nvSpPr>
        <p:spPr>
          <a:xfrm>
            <a:off x="254199" y="322259"/>
            <a:ext cx="6162172" cy="2272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48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Experienced</a:t>
            </a:r>
            <a:r>
              <a:rPr lang="en-GB" sz="4800" dirty="0">
                <a:latin typeface="Arial Nova" panose="020B0504020202020204" pitchFamily="34" charset="0"/>
                <a:cs typeface="Futura Medium" panose="020B0602020204020303" pitchFamily="34" charset="-79"/>
              </a:rPr>
              <a:t> founder team.</a:t>
            </a:r>
            <a:endParaRPr lang="en-GB" sz="4800" dirty="0">
              <a:effectLst/>
              <a:latin typeface="Arial Nova" panose="020B0504020202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8A0D3F-B63A-01D2-0E04-739D7DD57FC4}"/>
              </a:ext>
            </a:extLst>
          </p:cNvPr>
          <p:cNvSpPr txBox="1"/>
          <p:nvPr/>
        </p:nvSpPr>
        <p:spPr>
          <a:xfrm>
            <a:off x="9895117" y="4460443"/>
            <a:ext cx="1912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SzPct val="200000"/>
            </a:pPr>
            <a:r>
              <a:rPr lang="en-GB" dirty="0">
                <a:latin typeface="Arial Nova" panose="020B0504020202020204" pitchFamily="34" charset="0"/>
                <a:cs typeface="Arial" panose="020B0604020202020204" pitchFamily="34" charset="0"/>
              </a:rPr>
              <a:t>Scientific </a:t>
            </a:r>
            <a:r>
              <a:rPr lang="en-GB" dirty="0">
                <a:effectLst/>
                <a:latin typeface="Arial Nova" panose="020B0504020202020204" pitchFamily="34" charset="0"/>
                <a:cs typeface="Arial" panose="020B0604020202020204" pitchFamily="34" charset="0"/>
              </a:rPr>
              <a:t>Advisor</a:t>
            </a:r>
            <a:endParaRPr lang="en-GB" dirty="0">
              <a:effectLst/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4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6D4954-86C8-4559-E521-129FE3A3F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88F735-7380-B5D4-358B-7FE57A33E8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8D3A76B-73C7-F541-C589-08525639B875}"/>
              </a:ext>
            </a:extLst>
          </p:cNvPr>
          <p:cNvSpPr/>
          <p:nvPr/>
        </p:nvSpPr>
        <p:spPr>
          <a:xfrm>
            <a:off x="6105206" y="277960"/>
            <a:ext cx="6009994" cy="2363487"/>
          </a:xfrm>
          <a:prstGeom prst="roundRect">
            <a:avLst>
              <a:gd name="adj" fmla="val 3388"/>
            </a:avLst>
          </a:pr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7B93523-7586-2676-5714-EACAAFB634C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09E0D0F-BF71-D1CE-1EEF-9983054EC5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2">
            <a:extLst>
              <a:ext uri="{FF2B5EF4-FFF2-40B4-BE49-F238E27FC236}">
                <a16:creationId xmlns:a16="http://schemas.microsoft.com/office/drawing/2014/main" id="{F4485AF7-4AAC-BC3C-A120-8644B3EA86EE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A43C7DB-1DE1-EB0F-44BD-F9D79F1E1CF7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95E39-7672-1B54-5FFD-6C0FC2183512}"/>
              </a:ext>
            </a:extLst>
          </p:cNvPr>
          <p:cNvSpPr txBox="1"/>
          <p:nvPr/>
        </p:nvSpPr>
        <p:spPr>
          <a:xfrm>
            <a:off x="6272731" y="377754"/>
            <a:ext cx="55954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sz="2400" b="1" dirty="0">
                <a:latin typeface="Arial Nova" panose="020B0504020202020204" pitchFamily="34" charset="0"/>
                <a:cs typeface="Arial" panose="020B0604020202020204" pitchFamily="34" charset="0"/>
              </a:rPr>
              <a:t>Potent infection, spread, and oncolysis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8DD95-9C2A-928B-C32F-3B14D09B8C3B}"/>
              </a:ext>
            </a:extLst>
          </p:cNvPr>
          <p:cNvSpPr txBox="1"/>
          <p:nvPr/>
        </p:nvSpPr>
        <p:spPr>
          <a:xfrm>
            <a:off x="6105205" y="1195001"/>
            <a:ext cx="58391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Unique, replication competent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HSV strain selected for oncolysis.</a:t>
            </a:r>
          </a:p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rPr>
              <a:t>Infect through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rPr>
              <a:t>EGFR/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rPr>
              <a:t>EGFRvIII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rPr>
              <a:t>, highly expressed in GBM.</a:t>
            </a:r>
          </a:p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Fusogenic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mutations to enhance viral spread.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35DF134-FE79-EA2F-C718-4F2AB5999DAB}"/>
              </a:ext>
            </a:extLst>
          </p:cNvPr>
          <p:cNvSpPr/>
          <p:nvPr/>
        </p:nvSpPr>
        <p:spPr>
          <a:xfrm>
            <a:off x="6105206" y="2710722"/>
            <a:ext cx="6009994" cy="1940106"/>
          </a:xfrm>
          <a:prstGeom prst="roundRect">
            <a:avLst>
              <a:gd name="adj" fmla="val 4252"/>
            </a:avLst>
          </a:pr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3A19A-7DA2-D17C-4AA3-FAD184F2390C}"/>
              </a:ext>
            </a:extLst>
          </p:cNvPr>
          <p:cNvSpPr txBox="1"/>
          <p:nvPr/>
        </p:nvSpPr>
        <p:spPr>
          <a:xfrm>
            <a:off x="6272731" y="2810516"/>
            <a:ext cx="41454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sz="2400" b="1" dirty="0">
                <a:latin typeface="Arial Nova" panose="020B0504020202020204" pitchFamily="34" charset="0"/>
                <a:cs typeface="Arial" panose="020B0604020202020204" pitchFamily="34" charset="0"/>
              </a:rPr>
              <a:t>Clinically validated safety strategy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A618F6-88A0-920F-67DF-379074312EA8}"/>
              </a:ext>
            </a:extLst>
          </p:cNvPr>
          <p:cNvSpPr txBox="1"/>
          <p:nvPr/>
        </p:nvSpPr>
        <p:spPr>
          <a:xfrm>
            <a:off x="6105205" y="3629694"/>
            <a:ext cx="58391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Protection of healthy brain tissue by genetically engineered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microRNA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dependent off-switches.</a:t>
            </a:r>
          </a:p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rPr>
              <a:t>Mutations to prevent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rPr>
              <a:t>HSV transport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rPr>
              <a:t> within neurons.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71F0278-4539-0C19-17B0-FE0F6525A327}"/>
              </a:ext>
            </a:extLst>
          </p:cNvPr>
          <p:cNvSpPr/>
          <p:nvPr/>
        </p:nvSpPr>
        <p:spPr>
          <a:xfrm>
            <a:off x="6105206" y="4708621"/>
            <a:ext cx="6009994" cy="1864651"/>
          </a:xfrm>
          <a:prstGeom prst="roundRect">
            <a:avLst>
              <a:gd name="adj" fmla="val 3837"/>
            </a:avLst>
          </a:pr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1821E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83A1BA-4094-9114-52D3-24AF4E34C445}"/>
              </a:ext>
            </a:extLst>
          </p:cNvPr>
          <p:cNvSpPr txBox="1"/>
          <p:nvPr/>
        </p:nvSpPr>
        <p:spPr>
          <a:xfrm>
            <a:off x="6272731" y="4808414"/>
            <a:ext cx="55954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sz="2400" b="1" dirty="0">
                <a:latin typeface="Arial Nova" panose="020B0504020202020204" pitchFamily="34" charset="0"/>
                <a:cs typeface="Arial" panose="020B0604020202020204" pitchFamily="34" charset="0"/>
              </a:rPr>
              <a:t>Transgenes selected to fight immune suppression in GBM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FA9361-488F-37C1-FE11-6EFA7555E010}"/>
              </a:ext>
            </a:extLst>
          </p:cNvPr>
          <p:cNvSpPr txBox="1"/>
          <p:nvPr/>
        </p:nvSpPr>
        <p:spPr>
          <a:xfrm>
            <a:off x="6105205" y="5628056"/>
            <a:ext cx="58391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Longer survival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vs. unarmed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oHSV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in preclinical models.</a:t>
            </a:r>
          </a:p>
          <a:p>
            <a:pPr marL="742950" lvl="1" indent="-285750">
              <a:buSzPct val="125000"/>
              <a:buFont typeface="Wingdings" pitchFamily="2" charset="2"/>
              <a:buChar char="§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rPr>
              <a:t>Optimized for high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rPr>
              <a:t>transgene expression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rPr>
              <a:t>.</a:t>
            </a:r>
            <a:endParaRPr lang="en-DE" sz="16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01F30-352A-1859-D4F0-357A281A31D5}"/>
              </a:ext>
            </a:extLst>
          </p:cNvPr>
          <p:cNvSpPr txBox="1">
            <a:spLocks/>
          </p:cNvSpPr>
          <p:nvPr/>
        </p:nvSpPr>
        <p:spPr>
          <a:xfrm>
            <a:off x="292676" y="2042561"/>
            <a:ext cx="5733005" cy="2984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6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Expressly Designed for </a:t>
            </a:r>
            <a:r>
              <a:rPr lang="en-GB" sz="3600" dirty="0">
                <a:solidFill>
                  <a:srgbClr val="1821EE"/>
                </a:solidFill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Optimal Therapeutic Benefit for GBM</a:t>
            </a:r>
            <a:r>
              <a:rPr lang="en-GB" sz="36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F5B3EBC-8662-3996-D0E2-00C37661DEDC}"/>
              </a:ext>
            </a:extLst>
          </p:cNvPr>
          <p:cNvSpPr txBox="1">
            <a:spLocks/>
          </p:cNvSpPr>
          <p:nvPr/>
        </p:nvSpPr>
        <p:spPr>
          <a:xfrm>
            <a:off x="292678" y="335111"/>
            <a:ext cx="5565477" cy="909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48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Engineering Strategy</a:t>
            </a:r>
            <a:endParaRPr lang="en-GB" sz="4800" dirty="0">
              <a:solidFill>
                <a:srgbClr val="E62806"/>
              </a:solidFill>
              <a:effectLst/>
              <a:latin typeface="Arial Nova" panose="020B050402020202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6" name="Picture 5" descr="A blue and black flower&#10;&#10;Description automatically generated">
            <a:extLst>
              <a:ext uri="{FF2B5EF4-FFF2-40B4-BE49-F238E27FC236}">
                <a16:creationId xmlns:a16="http://schemas.microsoft.com/office/drawing/2014/main" id="{852FC9BF-F20A-9B5D-79E2-CBD43ED7E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69" y="5760030"/>
            <a:ext cx="848588" cy="84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16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2B0E38-B2C3-E5F9-DE96-EB827651A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A35063-45CA-543E-52CF-EED05F2BC6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2" name="Picture 11" descr="A blue and black flower&#10;&#10;Description automatically generated">
            <a:extLst>
              <a:ext uri="{FF2B5EF4-FFF2-40B4-BE49-F238E27FC236}">
                <a16:creationId xmlns:a16="http://schemas.microsoft.com/office/drawing/2014/main" id="{4B8219C1-51E8-83DF-F2E2-A19795B96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20" y="6002114"/>
            <a:ext cx="848588" cy="848588"/>
          </a:xfrm>
          <a:prstGeom prst="rect">
            <a:avLst/>
          </a:prstGeom>
        </p:spPr>
      </p:pic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6EB83B4-EA44-D5AF-7896-3F6105F3751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D87DB42-9AEC-83E9-BE75-223D138EF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2">
            <a:extLst>
              <a:ext uri="{FF2B5EF4-FFF2-40B4-BE49-F238E27FC236}">
                <a16:creationId xmlns:a16="http://schemas.microsoft.com/office/drawing/2014/main" id="{794CDCF7-2C9A-F636-91BD-4FB5C25AF705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72BEAAB-9BFE-489E-8A56-2C6372E61E8C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4BE6A4F-36D8-5BB0-960E-CACEFE96C408}"/>
              </a:ext>
            </a:extLst>
          </p:cNvPr>
          <p:cNvSpPr txBox="1">
            <a:spLocks/>
          </p:cNvSpPr>
          <p:nvPr/>
        </p:nvSpPr>
        <p:spPr>
          <a:xfrm>
            <a:off x="256069" y="322566"/>
            <a:ext cx="5285880" cy="2272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4800" dirty="0">
                <a:solidFill>
                  <a:srgbClr val="1821EE"/>
                </a:solidFill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Retargeted</a:t>
            </a:r>
            <a:r>
              <a:rPr lang="en-GB" sz="48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 to Epidermal Growth </a:t>
            </a:r>
            <a:r>
              <a:rPr lang="en-GB" sz="4800" dirty="0">
                <a:latin typeface="Arial Nova" panose="020B0504020202020204" pitchFamily="34" charset="0"/>
                <a:cs typeface="Futura Medium" panose="020B0602020204020303" pitchFamily="34" charset="-79"/>
              </a:rPr>
              <a:t>F</a:t>
            </a:r>
            <a:r>
              <a:rPr lang="en-GB" sz="48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actor </a:t>
            </a:r>
            <a:r>
              <a:rPr lang="en-GB" sz="4800" dirty="0">
                <a:latin typeface="Arial Nova" panose="020B0504020202020204" pitchFamily="34" charset="0"/>
                <a:cs typeface="Futura Medium" panose="020B0602020204020303" pitchFamily="34" charset="-79"/>
              </a:rPr>
              <a:t>R</a:t>
            </a:r>
            <a:r>
              <a:rPr lang="en-GB" sz="48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eceptor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9B2C7FB-4046-F908-C263-E0FE6C703931}"/>
              </a:ext>
            </a:extLst>
          </p:cNvPr>
          <p:cNvSpPr/>
          <p:nvPr/>
        </p:nvSpPr>
        <p:spPr>
          <a:xfrm>
            <a:off x="6989695" y="322433"/>
            <a:ext cx="4526239" cy="4661361"/>
          </a:xfrm>
          <a:prstGeom prst="roundRect">
            <a:avLst>
              <a:gd name="adj" fmla="val 1773"/>
            </a:avLst>
          </a:prstGeom>
          <a:solidFill>
            <a:schemeClr val="bg1"/>
          </a:solidFill>
          <a:ln w="19050">
            <a:solidFill>
              <a:srgbClr val="024A00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692147-E45A-1552-FA65-5DBDF74EC358}"/>
              </a:ext>
            </a:extLst>
          </p:cNvPr>
          <p:cNvGrpSpPr/>
          <p:nvPr/>
        </p:nvGrpSpPr>
        <p:grpSpPr>
          <a:xfrm>
            <a:off x="7130227" y="482952"/>
            <a:ext cx="4462638" cy="4446364"/>
            <a:chOff x="4201397" y="1999887"/>
            <a:chExt cx="4572226" cy="455555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C5A9EF-696F-8169-7F0A-1CCAE4BF2130}"/>
                </a:ext>
              </a:extLst>
            </p:cNvPr>
            <p:cNvSpPr/>
            <p:nvPr/>
          </p:nvSpPr>
          <p:spPr>
            <a:xfrm>
              <a:off x="7280536" y="4572902"/>
              <a:ext cx="1184763" cy="11319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628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6F7DEA-FB8C-19F5-E891-09CDE7DEFE7A}"/>
                </a:ext>
              </a:extLst>
            </p:cNvPr>
            <p:cNvSpPr/>
            <p:nvPr/>
          </p:nvSpPr>
          <p:spPr>
            <a:xfrm>
              <a:off x="5795607" y="4572902"/>
              <a:ext cx="1243490" cy="11262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750F71-C098-EA9E-F2C0-6DA603140A9D}"/>
                </a:ext>
              </a:extLst>
            </p:cNvPr>
            <p:cNvSpPr/>
            <p:nvPr/>
          </p:nvSpPr>
          <p:spPr>
            <a:xfrm>
              <a:off x="4329183" y="4576140"/>
              <a:ext cx="1184763" cy="11319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1821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F150BCD-603A-513F-0320-88E790A0C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78776" y="1152079"/>
              <a:ext cx="2437742" cy="41333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 descr="A close up of a rock&#10;&#10;Description automatically generated with medium confidence">
              <a:extLst>
                <a:ext uri="{FF2B5EF4-FFF2-40B4-BE49-F238E27FC236}">
                  <a16:creationId xmlns:a16="http://schemas.microsoft.com/office/drawing/2014/main" id="{303C461A-5930-99FF-19E5-EA968FEAE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342" r="6841"/>
            <a:stretch/>
          </p:blipFill>
          <p:spPr>
            <a:xfrm>
              <a:off x="7334120" y="4697076"/>
              <a:ext cx="1077593" cy="9147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A close-up of a rock&#10;&#10;Description automatically generated with medium confidence">
              <a:extLst>
                <a:ext uri="{FF2B5EF4-FFF2-40B4-BE49-F238E27FC236}">
                  <a16:creationId xmlns:a16="http://schemas.microsoft.com/office/drawing/2014/main" id="{5FBAD7F1-0D8F-65E1-2CBE-53E7BBDC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88" r="11176"/>
            <a:stretch/>
          </p:blipFill>
          <p:spPr>
            <a:xfrm>
              <a:off x="5855248" y="4653588"/>
              <a:ext cx="1124208" cy="90973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A picture containing stone, building material&#10;&#10;Description automatically generated">
              <a:extLst>
                <a:ext uri="{FF2B5EF4-FFF2-40B4-BE49-F238E27FC236}">
                  <a16:creationId xmlns:a16="http://schemas.microsoft.com/office/drawing/2014/main" id="{5A662AEA-8429-115A-133C-1493F877A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983" r="21345"/>
            <a:stretch/>
          </p:blipFill>
          <p:spPr>
            <a:xfrm>
              <a:off x="4385497" y="4682147"/>
              <a:ext cx="1072134" cy="910053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4BCD40-F4C3-3355-3EBA-3736B0DDEB64}"/>
                </a:ext>
              </a:extLst>
            </p:cNvPr>
            <p:cNvSpPr txBox="1"/>
            <p:nvPr/>
          </p:nvSpPr>
          <p:spPr>
            <a:xfrm>
              <a:off x="6930878" y="5699125"/>
              <a:ext cx="1842745" cy="536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ova" panose="020B0504020202020204" pitchFamily="34" charset="0"/>
                </a:rPr>
                <a:t>99% EGFR+</a:t>
              </a:r>
              <a:br>
                <a:rPr lang="en-US" sz="1400" dirty="0">
                  <a:latin typeface="Arial Nova" panose="020B0504020202020204" pitchFamily="34" charset="0"/>
                </a:rPr>
              </a:br>
              <a:r>
                <a:rPr lang="en-US" sz="1400" dirty="0">
                  <a:latin typeface="Arial Nova" panose="020B0504020202020204" pitchFamily="34" charset="0"/>
                </a:rPr>
                <a:t>H-Score: 293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0FBA2D-10C1-1F3B-6FE9-330DAD134F27}"/>
                </a:ext>
              </a:extLst>
            </p:cNvPr>
            <p:cNvSpPr txBox="1"/>
            <p:nvPr/>
          </p:nvSpPr>
          <p:spPr>
            <a:xfrm>
              <a:off x="4201397" y="5731828"/>
              <a:ext cx="1397811" cy="5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ova" panose="020B0504020202020204" pitchFamily="34" charset="0"/>
                </a:rPr>
                <a:t>0.1% EGFR+</a:t>
              </a:r>
              <a:br>
                <a:rPr lang="en-US" sz="1400" dirty="0">
                  <a:latin typeface="Arial Nova" panose="020B0504020202020204" pitchFamily="34" charset="0"/>
                </a:rPr>
              </a:br>
              <a:r>
                <a:rPr lang="en-US" sz="1400" dirty="0">
                  <a:latin typeface="Arial Nova" panose="020B0504020202020204" pitchFamily="34" charset="0"/>
                </a:rPr>
                <a:t>H-Sc ore: 0.17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C0F9F9-A525-81A5-0A3F-08189E033F83}"/>
                </a:ext>
              </a:extLst>
            </p:cNvPr>
            <p:cNvSpPr txBox="1"/>
            <p:nvPr/>
          </p:nvSpPr>
          <p:spPr>
            <a:xfrm>
              <a:off x="5517586" y="5699125"/>
              <a:ext cx="1842746" cy="536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ova" panose="020B0504020202020204" pitchFamily="34" charset="0"/>
                </a:rPr>
                <a:t>74% EGFR+</a:t>
              </a:r>
              <a:br>
                <a:rPr lang="en-US" sz="1400" dirty="0">
                  <a:latin typeface="Arial Nova" panose="020B0504020202020204" pitchFamily="34" charset="0"/>
                </a:rPr>
              </a:br>
              <a:r>
                <a:rPr lang="en-US" sz="1400" dirty="0">
                  <a:latin typeface="Arial Nova" panose="020B0504020202020204" pitchFamily="34" charset="0"/>
                </a:rPr>
                <a:t>H-Score: 143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0073B83-EA11-EE4E-A5E7-9A8873DC2FBA}"/>
                </a:ext>
              </a:extLst>
            </p:cNvPr>
            <p:cNvSpPr txBox="1"/>
            <p:nvPr/>
          </p:nvSpPr>
          <p:spPr>
            <a:xfrm>
              <a:off x="4835360" y="6303173"/>
              <a:ext cx="3391818" cy="252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 Nova" panose="020B0504020202020204" pitchFamily="34" charset="0"/>
                </a:rPr>
                <a:t>N= 41 including 1 </a:t>
              </a:r>
              <a:r>
                <a:rPr lang="en-US" sz="1000" dirty="0" err="1">
                  <a:latin typeface="Arial Nova" panose="020B0504020202020204" pitchFamily="34" charset="0"/>
                </a:rPr>
                <a:t>IDHmut</a:t>
              </a:r>
              <a:r>
                <a:rPr lang="en-US" sz="1000" dirty="0">
                  <a:latin typeface="Arial Nova" panose="020B0504020202020204" pitchFamily="34" charset="0"/>
                </a:rPr>
                <a:t>, primary GBM IV, 5 recurrent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6606A-0E4E-6241-7065-339AE73EBDCB}"/>
              </a:ext>
            </a:extLst>
          </p:cNvPr>
          <p:cNvSpPr txBox="1"/>
          <p:nvPr/>
        </p:nvSpPr>
        <p:spPr>
          <a:xfrm>
            <a:off x="6973586" y="5115825"/>
            <a:ext cx="45262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SzPct val="125000"/>
              <a:buFont typeface="Wingdings" pitchFamily="2" charset="2"/>
              <a:buChar char="§"/>
            </a:pPr>
            <a:r>
              <a:rPr lang="en-GB" sz="1400" b="1" dirty="0">
                <a:solidFill>
                  <a:srgbClr val="232323"/>
                </a:solidFill>
                <a:effectLst/>
                <a:latin typeface="Arial Nova" panose="020B0504020202020204" pitchFamily="34" charset="0"/>
              </a:rPr>
              <a:t>35 of 41 </a:t>
            </a:r>
            <a:r>
              <a:rPr lang="en-GB" sz="1400" dirty="0">
                <a:solidFill>
                  <a:srgbClr val="232323"/>
                </a:solidFill>
                <a:effectLst/>
                <a:latin typeface="Arial Nova" panose="020B0504020202020204" pitchFamily="34" charset="0"/>
              </a:rPr>
              <a:t>(85.3%) human GBM cores express EGFR/</a:t>
            </a:r>
            <a:r>
              <a:rPr lang="en-GB" sz="1400" dirty="0" err="1">
                <a:solidFill>
                  <a:srgbClr val="232323"/>
                </a:solidFill>
                <a:effectLst/>
                <a:latin typeface="Arial Nova" panose="020B0504020202020204" pitchFamily="34" charset="0"/>
              </a:rPr>
              <a:t>EGFRvIII</a:t>
            </a:r>
            <a:r>
              <a:rPr lang="en-GB" sz="1400" dirty="0">
                <a:solidFill>
                  <a:srgbClr val="232323"/>
                </a:solidFill>
                <a:effectLst/>
                <a:latin typeface="Arial Nova" panose="020B0504020202020204" pitchFamily="34" charset="0"/>
              </a:rPr>
              <a:t>.</a:t>
            </a:r>
          </a:p>
          <a:p>
            <a:pPr marL="800100" lvl="1" indent="-342900">
              <a:buSzPct val="125000"/>
              <a:buFont typeface="Wingdings" pitchFamily="2" charset="2"/>
              <a:buChar char="§"/>
            </a:pPr>
            <a:r>
              <a:rPr lang="en-GB" sz="1400" dirty="0">
                <a:latin typeface="Arial Nova" panose="020B0504020202020204" pitchFamily="34" charset="0"/>
                <a:cs typeface="Arial" panose="020B0604020202020204" pitchFamily="34" charset="0"/>
              </a:rPr>
              <a:t>Only 1 of 41 express HSV receptor Nectin-1.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1F45E26-86E6-BA3A-DA96-FBE8AECCE9DC}"/>
              </a:ext>
            </a:extLst>
          </p:cNvPr>
          <p:cNvSpPr txBox="1">
            <a:spLocks/>
          </p:cNvSpPr>
          <p:nvPr/>
        </p:nvSpPr>
        <p:spPr>
          <a:xfrm>
            <a:off x="256069" y="2819519"/>
            <a:ext cx="4207887" cy="2984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6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GBM express high levels of EGFR/EGFRVIII.</a:t>
            </a:r>
          </a:p>
        </p:txBody>
      </p:sp>
    </p:spTree>
    <p:extLst>
      <p:ext uri="{BB962C8B-B14F-4D97-AF65-F5344CB8AC3E}">
        <p14:creationId xmlns:p14="http://schemas.microsoft.com/office/powerpoint/2010/main" val="184597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BA8924-056F-B01B-56E7-0581CFA4F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9A55F5-D527-6953-2C95-37880F8D1C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0B15DFF-5E5B-412B-3E87-2BFDB9EA916E}"/>
              </a:ext>
            </a:extLst>
          </p:cNvPr>
          <p:cNvSpPr/>
          <p:nvPr/>
        </p:nvSpPr>
        <p:spPr>
          <a:xfrm>
            <a:off x="7129272" y="512762"/>
            <a:ext cx="3843528" cy="5087937"/>
          </a:xfrm>
          <a:prstGeom prst="roundRect">
            <a:avLst>
              <a:gd name="adj" fmla="val 1773"/>
            </a:avLst>
          </a:prstGeom>
          <a:solidFill>
            <a:schemeClr val="bg1"/>
          </a:solidFill>
          <a:ln w="19050">
            <a:solidFill>
              <a:srgbClr val="1821EE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2" name="Picture 11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9D078BCF-1FFC-3F7B-B646-13C9FBE131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90"/>
          <a:stretch/>
        </p:blipFill>
        <p:spPr>
          <a:xfrm>
            <a:off x="7198290" y="545290"/>
            <a:ext cx="3705493" cy="4705726"/>
          </a:xfrm>
          <a:prstGeom prst="rect">
            <a:avLst/>
          </a:prstGeom>
        </p:spPr>
      </p:pic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010C021-EFAD-02C9-2D2A-4854C8598A8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6EB83B4-EA44-D5AF-7896-3F6105F375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2">
            <a:extLst>
              <a:ext uri="{FF2B5EF4-FFF2-40B4-BE49-F238E27FC236}">
                <a16:creationId xmlns:a16="http://schemas.microsoft.com/office/drawing/2014/main" id="{D2622D8D-56A3-A48A-3782-3273766E4716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A8D3F4-3920-397E-6454-EBCD4FB85D08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2EF306F-8AAC-00B8-2417-6BA5295E8305}"/>
              </a:ext>
            </a:extLst>
          </p:cNvPr>
          <p:cNvSpPr txBox="1">
            <a:spLocks/>
          </p:cNvSpPr>
          <p:nvPr/>
        </p:nvSpPr>
        <p:spPr>
          <a:xfrm>
            <a:off x="292676" y="322880"/>
            <a:ext cx="6352573" cy="2272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4800" dirty="0" err="1">
                <a:solidFill>
                  <a:srgbClr val="1821EE"/>
                </a:solidFill>
                <a:latin typeface="Arial Nova" panose="020B0504020202020204" pitchFamily="34" charset="0"/>
                <a:cs typeface="Futura Medium" panose="020B0602020204020303" pitchFamily="34" charset="-79"/>
              </a:rPr>
              <a:t>Fusogenic</a:t>
            </a:r>
            <a:r>
              <a:rPr lang="en-GB" sz="4800" dirty="0">
                <a:solidFill>
                  <a:srgbClr val="1821EE"/>
                </a:solidFill>
                <a:latin typeface="Arial Nova" panose="020B0504020202020204" pitchFamily="34" charset="0"/>
                <a:cs typeface="Futura Medium" panose="020B0602020204020303" pitchFamily="34" charset="-79"/>
              </a:rPr>
              <a:t> Mutations </a:t>
            </a:r>
            <a:r>
              <a:rPr lang="en-GB" sz="4800" dirty="0">
                <a:latin typeface="Arial Nova" panose="020B0504020202020204" pitchFamily="34" charset="0"/>
                <a:cs typeface="Futura Medium" panose="020B0602020204020303" pitchFamily="34" charset="-79"/>
              </a:rPr>
              <a:t>to Increase Viral Spread</a:t>
            </a:r>
            <a:endParaRPr lang="en-GB" sz="4800" dirty="0">
              <a:effectLst/>
              <a:latin typeface="Arial Nova" panose="020B050402020202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32" name="Picture 31" descr="A blue and black flower&#10;&#10;Description automatically generated">
            <a:extLst>
              <a:ext uri="{FF2B5EF4-FFF2-40B4-BE49-F238E27FC236}">
                <a16:creationId xmlns:a16="http://schemas.microsoft.com/office/drawing/2014/main" id="{DA9AE032-F2C9-4E7B-305B-A9BE1B167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20" y="6002114"/>
            <a:ext cx="848588" cy="848588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C3236DA8-342E-B47A-9843-68D0E7564FF0}"/>
              </a:ext>
            </a:extLst>
          </p:cNvPr>
          <p:cNvSpPr txBox="1">
            <a:spLocks/>
          </p:cNvSpPr>
          <p:nvPr/>
        </p:nvSpPr>
        <p:spPr>
          <a:xfrm>
            <a:off x="292676" y="2886786"/>
            <a:ext cx="4207887" cy="2984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600" dirty="0">
                <a:effectLst/>
                <a:latin typeface="Arial Nova" panose="020B0504020202020204" pitchFamily="34" charset="0"/>
                <a:cs typeface="Futura Medium" panose="020B0602020204020303" pitchFamily="34" charset="-79"/>
              </a:rPr>
              <a:t>Increased spread of EGFR retargeted HSV-1.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D28B6-85C7-BCB8-4005-D05DE6D35D98}"/>
              </a:ext>
            </a:extLst>
          </p:cNvPr>
          <p:cNvSpPr txBox="1"/>
          <p:nvPr/>
        </p:nvSpPr>
        <p:spPr>
          <a:xfrm>
            <a:off x="7570124" y="5174124"/>
            <a:ext cx="29618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 err="1">
                <a:latin typeface="Helvetica" pitchFamily="2" charset="0"/>
                <a:ea typeface="FSP DEMO - Alfabet" pitchFamily="2" charset="0"/>
                <a:cs typeface="Arial" panose="020B0604020202020204" pitchFamily="34" charset="0"/>
              </a:rPr>
              <a:t>Giovannoni</a:t>
            </a:r>
            <a:r>
              <a:rPr lang="en-GB" sz="1000" dirty="0">
                <a:latin typeface="Helvetica" pitchFamily="2" charset="0"/>
                <a:ea typeface="FSP DEMO - Alfabet" pitchFamily="2" charset="0"/>
                <a:cs typeface="Arial" panose="020B0604020202020204" pitchFamily="34" charset="0"/>
              </a:rPr>
              <a:t> et al submitted</a:t>
            </a:r>
            <a:endParaRPr lang="en-DE" sz="1000" dirty="0">
              <a:latin typeface="Helvetica" pitchFamily="2" charset="0"/>
              <a:ea typeface="FSP DEMO - Alfabe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52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-20000" r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D6D7F3-259B-00EC-1F3C-222D0E23E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52AC1-1562-0E8C-7694-28DE9952E0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3F9B6CD-2805-9F03-2156-5F5BBCC01F75}"/>
              </a:ext>
            </a:extLst>
          </p:cNvPr>
          <p:cNvSpPr/>
          <p:nvPr/>
        </p:nvSpPr>
        <p:spPr>
          <a:xfrm>
            <a:off x="181549" y="1394086"/>
            <a:ext cx="6019201" cy="3545384"/>
          </a:xfrm>
          <a:prstGeom prst="roundRect">
            <a:avLst>
              <a:gd name="adj" fmla="val 1773"/>
            </a:avLst>
          </a:prstGeom>
          <a:solidFill>
            <a:schemeClr val="bg1"/>
          </a:solidFill>
          <a:ln w="19050">
            <a:solidFill>
              <a:srgbClr val="024A00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50344CC-012E-DB35-BCC3-7B434AB9033E}"/>
              </a:ext>
            </a:extLst>
          </p:cNvPr>
          <p:cNvSpPr/>
          <p:nvPr/>
        </p:nvSpPr>
        <p:spPr>
          <a:xfrm>
            <a:off x="6361040" y="1404906"/>
            <a:ext cx="3275957" cy="5263089"/>
          </a:xfrm>
          <a:prstGeom prst="roundRect">
            <a:avLst>
              <a:gd name="adj" fmla="val 1773"/>
            </a:avLst>
          </a:prstGeom>
          <a:solidFill>
            <a:schemeClr val="bg1"/>
          </a:solidFill>
          <a:ln w="19050">
            <a:solidFill>
              <a:srgbClr val="024A00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B13730F-47E0-8B7D-4777-FDD67D3CEF2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4EC1429-B26C-5C3D-7035-3ED90B87AF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2">
            <a:extLst>
              <a:ext uri="{FF2B5EF4-FFF2-40B4-BE49-F238E27FC236}">
                <a16:creationId xmlns:a16="http://schemas.microsoft.com/office/drawing/2014/main" id="{5CCFB9AB-3724-81AD-662D-51559FD7E10D}"/>
              </a:ext>
            </a:extLst>
          </p:cNvPr>
          <p:cNvSpPr txBox="1">
            <a:spLocks/>
          </p:cNvSpPr>
          <p:nvPr/>
        </p:nvSpPr>
        <p:spPr>
          <a:xfrm>
            <a:off x="67596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OVI-719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BAE272F-2136-EA22-9371-458F72565E77}"/>
              </a:ext>
            </a:extLst>
          </p:cNvPr>
          <p:cNvSpPr txBox="1">
            <a:spLocks/>
          </p:cNvSpPr>
          <p:nvPr/>
        </p:nvSpPr>
        <p:spPr>
          <a:xfrm>
            <a:off x="8946849" y="45373"/>
            <a:ext cx="3168352" cy="32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  <a:ea typeface="FSP DEMO - Alfabet" pitchFamily="2" charset="0"/>
                <a:cs typeface="Arial" panose="020B0604020202020204" pitchFamily="34" charset="0"/>
              </a:rPr>
              <a:t>CHRISTOPHE@OVIE.TX.COM</a:t>
            </a:r>
            <a:endParaRPr lang="en-DE" sz="8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  <a:ea typeface="FSP DEMO - Alfabet" pitchFamily="2" charset="0"/>
              <a:cs typeface="Arial" panose="020B0604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456AA13-3483-ACD2-0D96-73851576F7E4}"/>
              </a:ext>
            </a:extLst>
          </p:cNvPr>
          <p:cNvSpPr txBox="1">
            <a:spLocks/>
          </p:cNvSpPr>
          <p:nvPr/>
        </p:nvSpPr>
        <p:spPr>
          <a:xfrm>
            <a:off x="76801" y="249383"/>
            <a:ext cx="9385854" cy="547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200000"/>
              <a:buNone/>
            </a:pPr>
            <a:r>
              <a:rPr lang="en-GB" sz="3600" dirty="0">
                <a:latin typeface="Arial Nova" panose="020B0504020202020204" pitchFamily="34" charset="0"/>
                <a:cs typeface="Arial" panose="020B0604020202020204" pitchFamily="34" charset="0"/>
              </a:rPr>
              <a:t>Safety Strategy</a:t>
            </a:r>
          </a:p>
        </p:txBody>
      </p:sp>
      <p:pic>
        <p:nvPicPr>
          <p:cNvPr id="12" name="Picture 11" descr="A graph of a number of days on study and a number of days on study&#10;&#10;Description automatically generated">
            <a:extLst>
              <a:ext uri="{FF2B5EF4-FFF2-40B4-BE49-F238E27FC236}">
                <a16:creationId xmlns:a16="http://schemas.microsoft.com/office/drawing/2014/main" id="{EA58A954-35B0-C5CC-BB6F-652CA5805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429" y="1504119"/>
            <a:ext cx="3036573" cy="5060954"/>
          </a:xfrm>
          <a:prstGeom prst="rect">
            <a:avLst/>
          </a:prstGeom>
        </p:spPr>
      </p:pic>
      <p:pic>
        <p:nvPicPr>
          <p:cNvPr id="13" name="Picture 12" descr="A diagram of a cell&#10;&#10;Description automatically generated">
            <a:extLst>
              <a:ext uri="{FF2B5EF4-FFF2-40B4-BE49-F238E27FC236}">
                <a16:creationId xmlns:a16="http://schemas.microsoft.com/office/drawing/2014/main" id="{B0E6E19E-252D-7D59-2365-0B1FCC799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087" y="1504119"/>
            <a:ext cx="5808476" cy="33488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0C9A58-9813-54F2-9A61-0AC1395580BB}"/>
              </a:ext>
            </a:extLst>
          </p:cNvPr>
          <p:cNvSpPr txBox="1"/>
          <p:nvPr/>
        </p:nvSpPr>
        <p:spPr>
          <a:xfrm>
            <a:off x="181549" y="4992319"/>
            <a:ext cx="43302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sz="1600" dirty="0">
                <a:latin typeface="Arial Nova" panose="020B0504020202020204" pitchFamily="34" charset="0"/>
                <a:cs typeface="Arial" panose="020B0604020202020204" pitchFamily="34" charset="0"/>
              </a:rPr>
              <a:t>MicroRNA switches drives selective replication in cancer cells.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E46DE-8093-F37E-13A2-0BFC04768CDD}"/>
              </a:ext>
            </a:extLst>
          </p:cNvPr>
          <p:cNvSpPr txBox="1"/>
          <p:nvPr/>
        </p:nvSpPr>
        <p:spPr>
          <a:xfrm>
            <a:off x="9663389" y="1404906"/>
            <a:ext cx="24518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GB" sz="1600" dirty="0">
                <a:latin typeface="Arial Nova" panose="020B0504020202020204" pitchFamily="34" charset="0"/>
                <a:cs typeface="Arial" panose="020B0604020202020204" pitchFamily="34" charset="0"/>
              </a:rPr>
              <a:t>Intercranial injection in HSV-sensitive mouse strain: &gt;10,000-Fold safety window.</a:t>
            </a:r>
          </a:p>
        </p:txBody>
      </p:sp>
      <p:pic>
        <p:nvPicPr>
          <p:cNvPr id="26" name="Picture 25" descr="A blue and black flower&#10;&#10;Description automatically generated">
            <a:extLst>
              <a:ext uri="{FF2B5EF4-FFF2-40B4-BE49-F238E27FC236}">
                <a16:creationId xmlns:a16="http://schemas.microsoft.com/office/drawing/2014/main" id="{34C1C61E-22AF-0E05-7C1E-7077B809E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20" y="6002114"/>
            <a:ext cx="848588" cy="84858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B6622E7-DA05-E9CF-1A33-8DD194F4F801}"/>
              </a:ext>
            </a:extLst>
          </p:cNvPr>
          <p:cNvSpPr txBox="1">
            <a:spLocks/>
          </p:cNvSpPr>
          <p:nvPr/>
        </p:nvSpPr>
        <p:spPr>
          <a:xfrm>
            <a:off x="76801" y="837795"/>
            <a:ext cx="9385854" cy="848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200000"/>
              <a:buNone/>
            </a:pPr>
            <a:r>
              <a:rPr lang="en-GB" sz="2400" dirty="0">
                <a:solidFill>
                  <a:srgbClr val="1821EE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Clinically Validated </a:t>
            </a:r>
            <a:r>
              <a:rPr lang="en-GB" sz="2400" dirty="0">
                <a:latin typeface="Arial Nova" panose="020B0504020202020204" pitchFamily="34" charset="0"/>
                <a:cs typeface="Arial" panose="020B0604020202020204" pitchFamily="34" charset="0"/>
              </a:rPr>
              <a:t>Off-switch Present Only in Healthy Cells.</a:t>
            </a:r>
          </a:p>
        </p:txBody>
      </p:sp>
    </p:spTree>
    <p:extLst>
      <p:ext uri="{BB962C8B-B14F-4D97-AF65-F5344CB8AC3E}">
        <p14:creationId xmlns:p14="http://schemas.microsoft.com/office/powerpoint/2010/main" val="20126408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21120</TotalTime>
  <Words>1018</Words>
  <Application>Microsoft Macintosh PowerPoint</Application>
  <PresentationFormat>Widescreen</PresentationFormat>
  <Paragraphs>186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Aptos</vt:lpstr>
      <vt:lpstr>Aptos Display</vt:lpstr>
      <vt:lpstr>Arial</vt:lpstr>
      <vt:lpstr>Arial Nova</vt:lpstr>
      <vt:lpstr>Calibri</vt:lpstr>
      <vt:lpstr>Calibri Light</vt:lpstr>
      <vt:lpstr>Helvetica</vt:lpstr>
      <vt:lpstr>Wingdings</vt:lpstr>
      <vt:lpstr>Office 2013 - 2022 Theme</vt:lpstr>
      <vt:lpstr>Custom Design</vt:lpstr>
      <vt:lpstr>1_Custom Design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Mynah Queva</dc:creator>
  <cp:lastModifiedBy>Mynah Queva</cp:lastModifiedBy>
  <cp:revision>77</cp:revision>
  <dcterms:created xsi:type="dcterms:W3CDTF">2024-01-17T15:33:42Z</dcterms:created>
  <dcterms:modified xsi:type="dcterms:W3CDTF">2025-01-16T15:54:03Z</dcterms:modified>
</cp:coreProperties>
</file>